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09"/>
    <p:restoredTop sz="76620"/>
  </p:normalViewPr>
  <p:slideViewPr>
    <p:cSldViewPr snapToGrid="0" snapToObjects="1">
      <p:cViewPr>
        <p:scale>
          <a:sx n="89" d="100"/>
          <a:sy n="89" d="100"/>
        </p:scale>
        <p:origin x="160" y="2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812AF-20C7-A944-BC91-2AEC39FA8876}" type="datetimeFigureOut">
              <a:rPr lang="en-NL" smtClean="0"/>
              <a:t>5/24/21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7112B-7D34-9E44-B882-156610E96A95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0125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37112B-7D34-9E44-B882-156610E96A95}" type="slidenum">
              <a:rPr lang="en-NL" smtClean="0"/>
              <a:t>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23849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37112B-7D34-9E44-B882-156610E96A95}" type="slidenum">
              <a:rPr lang="en-NL" smtClean="0"/>
              <a:t>2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04792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37112B-7D34-9E44-B882-156610E96A95}" type="slidenum">
              <a:rPr lang="en-NL" smtClean="0"/>
              <a:t>3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19627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  <a:p>
            <a:endParaRPr lang="en-NL" dirty="0"/>
          </a:p>
          <a:p>
            <a:pPr lvl="1"/>
            <a:endParaRPr lang="en-NL" dirty="0"/>
          </a:p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37112B-7D34-9E44-B882-156610E96A95}" type="slidenum">
              <a:rPr lang="en-NL" smtClean="0"/>
              <a:t>4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56759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latinLnBrk="0"/>
            <a:endParaRPr lang="en-NL" dirty="0"/>
          </a:p>
          <a:p>
            <a:pPr rtl="0" latinLnBrk="0"/>
            <a:endParaRPr lang="en-NL" dirty="0"/>
          </a:p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37112B-7D34-9E44-B882-156610E96A95}" type="slidenum">
              <a:rPr lang="en-NL" smtClean="0"/>
              <a:t>5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0637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A2D8-1B6D-2B44-80A4-EEABEB756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DB8B9-1218-A144-BD60-1EF4B4D28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1490B-F2B8-3A45-827A-C5A903185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996E-0DD9-0840-920F-6C1EFC00A43F}" type="datetime1">
              <a:rPr lang="en-US" smtClean="0"/>
              <a:t>5/24/21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AD7CE-3D0F-1041-A0ED-2968A4590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A8107-2D7B-7443-9C44-A73A7F11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0594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A4793-8D3A-A144-99A3-C1E0164C2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E06CE4-8816-3B44-AD3F-E66B5A413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D94B0-FFAE-5643-8C94-05D9CB042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36F8-6A1C-4D42-8746-EF2736CD8A00}" type="datetime1">
              <a:rPr lang="en-US" smtClean="0"/>
              <a:t>5/24/21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4CF9C-5C43-0748-AC43-E80EC510A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78619-CE9A-B64D-8075-4447EDE2A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9628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F56DD9-D4DC-004E-89FA-24B23FC177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0B80E-712C-3744-BDF4-B61AF1E8E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126A0-378F-8D4B-B079-0B83ED448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6928-B7C5-1249-A04C-53A565602C83}" type="datetime1">
              <a:rPr lang="en-US" smtClean="0"/>
              <a:t>5/24/21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94106-0C20-B643-94B7-D2590C7E2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EE438-6B9F-A54C-9542-F7A8F532B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60914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40682-CFCC-F74A-81B1-8D6B111CC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8C091-1C8A-5A47-98AE-63093C22B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367CA-3C47-B44C-8898-395959C7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2CF9-98ED-0140-970D-835CF2186EA1}" type="datetime1">
              <a:rPr lang="en-US" smtClean="0"/>
              <a:t>5/24/21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3BBAD-2CF1-E947-8F55-5B22B08C4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1116F-DB0B-CA46-8722-150CDDB12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2101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934AA-D12B-F241-BD31-103A0C5AF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0257D-0D07-044F-A575-510F5A9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31939-C24D-1D4E-BDE6-EF6D09ECC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5E1C8-6A70-FB45-BB21-57B4A9753D5E}" type="datetime1">
              <a:rPr lang="en-US" smtClean="0"/>
              <a:t>5/24/21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A8C30-B436-D742-A40E-09D60CCB2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66367-82C9-D849-94C2-6D14B1893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052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E6EA-6100-5542-80F5-914A4C57D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6E7DB-386D-144F-B93D-2B6ECDB47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8D53E0-C7EC-B64F-B3FB-1A8932415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E27AA-5C78-7A48-B432-B6C5CD07B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5D98-0612-D948-990F-4460C4C4D668}" type="datetime1">
              <a:rPr lang="en-US" smtClean="0"/>
              <a:t>5/24/21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84B5A-CC08-6540-8D47-3F36401C6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DD93E-A9B1-2547-8F67-63869A7C0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9807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F2ACB-EEE5-DD4C-A4C6-4919883D5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D22D3-1BED-B344-A7E4-F78A9E7AD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59A85E-9D27-A44D-91C1-DBB039799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8CCFBB-E1A2-114A-91CB-5D70F43EB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103A00-2B7F-F446-89BF-67595E47A2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1DC303-0056-ED4C-A028-CD06ABFDA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1BB1-6305-3842-B2FD-8873E137400E}" type="datetime1">
              <a:rPr lang="en-US" smtClean="0"/>
              <a:t>5/24/21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50DCAD-7A42-AA47-BDD5-2DC9D3804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5021DC-44F0-4745-8C0E-487FCA445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112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55BD8-4F61-6741-AE98-A5C56B519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51A16F-AC5E-8740-8FEA-73981F0CF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BBA9-2951-984C-8B4D-725DB4B53752}" type="datetime1">
              <a:rPr lang="en-US" smtClean="0"/>
              <a:t>5/24/21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85B25B-8462-6D41-A871-544190EB6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A37F49-0F4C-4C4F-85AA-7C8179E89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37361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96FFA2-F876-DC40-A674-FF79080E7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7253-7724-B24E-BC4C-B110C9C2E106}" type="datetime1">
              <a:rPr lang="en-US" smtClean="0"/>
              <a:t>5/24/21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8A1476-00FF-EE4E-9FFC-D581B4F0C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9A267-F564-C142-AF10-A490DD41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5016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0800E-E6AA-B040-ACF2-DF4480C79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36AB4-D54E-5246-BA66-955EC96AB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9770B-A0B1-D948-AAE5-1EB2B4AA6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16F65-9F79-C74F-82E6-90E1A5168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4E34-3821-6347-AE11-BFFF4A6714CF}" type="datetime1">
              <a:rPr lang="en-US" smtClean="0"/>
              <a:t>5/24/21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FF7577-E23E-B74B-B41A-DBB62A810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B331D-7CF7-FD4F-A8F2-C176B5345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7101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52A87-B30B-0D40-A543-98E96AC1F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6BB3DE-EEBD-E041-BC0F-DF96974A9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12DE2-35A1-D743-BFA4-B4F474629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BA101-1F34-BF46-B8BE-01957B9F6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066F-D7AF-144B-8659-03BDF41CB54C}" type="datetime1">
              <a:rPr lang="en-US" smtClean="0"/>
              <a:t>5/24/21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E667F-1E3C-B94D-B5A4-3CB3BF4F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3B5A8-6F2A-0344-8065-FF78F163D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664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9716F2-9C6C-5544-B0D4-F8AEF3EA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BBA42E-7B55-0F42-896C-14656792E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F23A5-99AC-6242-80AD-A5F206683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2526F-128B-7042-B496-77AA5A281CA3}" type="datetime1">
              <a:rPr lang="en-US" smtClean="0"/>
              <a:t>5/24/21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F4F7F-B610-894A-8D32-E2F05BA15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71BBD-4F1C-A14C-9E1A-5F82ACFF8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CD8CF-A7F0-DA4D-95C5-4F155CA6FF07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9787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F2027-B813-FF46-B711-52D0491263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NL" b="1" dirty="0"/>
              <a:t>Werkgroepen </a:t>
            </a:r>
            <a:br>
              <a:rPr lang="en-NL" b="1" dirty="0"/>
            </a:br>
            <a:r>
              <a:rPr lang="en-NL" b="1" dirty="0"/>
              <a:t>zwart-witfotografie:</a:t>
            </a:r>
            <a:br>
              <a:rPr lang="en-NL" b="1" dirty="0"/>
            </a:br>
            <a:r>
              <a:rPr lang="en-NL" dirty="0">
                <a:solidFill>
                  <a:srgbClr val="0070C0"/>
                </a:solidFill>
              </a:rPr>
              <a:t>leren met en van elkaar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576240-77BC-654C-B814-F5A9172C2D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n-NL" dirty="0"/>
          </a:p>
          <a:p>
            <a:endParaRPr lang="en-NL" dirty="0"/>
          </a:p>
          <a:p>
            <a:pPr algn="l"/>
            <a:r>
              <a:rPr lang="en-NL" sz="3400" dirty="0"/>
              <a:t>Geactualiseerde versie van mijn toelichting op 28 april 2021</a:t>
            </a:r>
          </a:p>
          <a:p>
            <a:endParaRPr lang="en-NL" sz="3400" dirty="0">
              <a:solidFill>
                <a:srgbClr val="0070C0"/>
              </a:solidFill>
            </a:endParaRPr>
          </a:p>
          <a:p>
            <a:pPr algn="r"/>
            <a:r>
              <a:rPr lang="en-NL" sz="3400" dirty="0">
                <a:solidFill>
                  <a:srgbClr val="0070C0"/>
                </a:solidFill>
              </a:rPr>
              <a:t>Peter Knoester, 15 mei 2021</a:t>
            </a:r>
          </a:p>
        </p:txBody>
      </p:sp>
    </p:spTree>
    <p:extLst>
      <p:ext uri="{BB962C8B-B14F-4D97-AF65-F5344CB8AC3E}">
        <p14:creationId xmlns:p14="http://schemas.microsoft.com/office/powerpoint/2010/main" val="3983318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BBF80-A5BE-DC4C-AE4D-716310D49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L" b="1" dirty="0"/>
              <a:t>Werkgroepen op niveau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BBAF2-5889-0E40-8019-1C9707EE0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NL" dirty="0">
                <a:solidFill>
                  <a:srgbClr val="0070C0"/>
                </a:solidFill>
              </a:rPr>
              <a:t>Enquete</a:t>
            </a:r>
            <a:r>
              <a:rPr lang="en-NL" dirty="0"/>
              <a:t>: </a:t>
            </a:r>
          </a:p>
          <a:p>
            <a:pPr lvl="1"/>
            <a:r>
              <a:rPr lang="en-NL" dirty="0"/>
              <a:t>ca 20 mensen opgegeven voor zwart-witwerkgroep</a:t>
            </a:r>
          </a:p>
          <a:p>
            <a:r>
              <a:rPr lang="en-NL" dirty="0">
                <a:solidFill>
                  <a:srgbClr val="0070C0"/>
                </a:solidFill>
              </a:rPr>
              <a:t>Te veel voor één groep</a:t>
            </a:r>
            <a:r>
              <a:rPr lang="en-NL" dirty="0"/>
              <a:t>: </a:t>
            </a:r>
          </a:p>
          <a:p>
            <a:pPr lvl="1"/>
            <a:r>
              <a:rPr lang="en-NL" dirty="0"/>
              <a:t>daarom vier groepen van max. 5 mensen</a:t>
            </a:r>
          </a:p>
          <a:p>
            <a:r>
              <a:rPr lang="en-NL" dirty="0">
                <a:solidFill>
                  <a:srgbClr val="0070C0"/>
                </a:solidFill>
              </a:rPr>
              <a:t>Ervaring met zwart-witfotografie verschilt</a:t>
            </a:r>
            <a:r>
              <a:rPr lang="en-NL" dirty="0"/>
              <a:t>:</a:t>
            </a:r>
          </a:p>
          <a:p>
            <a:pPr lvl="1"/>
            <a:r>
              <a:rPr lang="en-NL" dirty="0"/>
              <a:t>daarom 2 groepen met meer zwart-witervaring</a:t>
            </a:r>
          </a:p>
          <a:p>
            <a:pPr lvl="1"/>
            <a:r>
              <a:rPr lang="en-NL" dirty="0"/>
              <a:t>en 2 groepen met minder zwart-witervaring</a:t>
            </a:r>
          </a:p>
          <a:p>
            <a:pPr lvl="1"/>
            <a:r>
              <a:rPr lang="en-NL" dirty="0"/>
              <a:t>groepen met meer ervaring </a:t>
            </a:r>
            <a:r>
              <a:rPr lang="en-NL" dirty="0">
                <a:solidFill>
                  <a:srgbClr val="0070C0"/>
                </a:solidFill>
              </a:rPr>
              <a:t>helpen </a:t>
            </a:r>
            <a:r>
              <a:rPr lang="en-NL" dirty="0"/>
              <a:t>de groepen met minder ervaring</a:t>
            </a:r>
          </a:p>
          <a:p>
            <a:r>
              <a:rPr lang="en-NL" dirty="0">
                <a:solidFill>
                  <a:srgbClr val="0070C0"/>
                </a:solidFill>
              </a:rPr>
              <a:t>Indelen</a:t>
            </a:r>
            <a:r>
              <a:rPr lang="en-NL" dirty="0"/>
              <a:t> </a:t>
            </a:r>
            <a:r>
              <a:rPr lang="en-NL" dirty="0">
                <a:solidFill>
                  <a:srgbClr val="0070C0"/>
                </a:solidFill>
              </a:rPr>
              <a:t>groepen</a:t>
            </a:r>
            <a:r>
              <a:rPr lang="en-NL" dirty="0"/>
              <a:t> niet ‘van bovenaf’, maar </a:t>
            </a:r>
            <a:r>
              <a:rPr lang="en-NL" dirty="0">
                <a:solidFill>
                  <a:srgbClr val="0070C0"/>
                </a:solidFill>
              </a:rPr>
              <a:t>door</a:t>
            </a:r>
            <a:r>
              <a:rPr lang="en-NL" dirty="0"/>
              <a:t> </a:t>
            </a:r>
            <a:r>
              <a:rPr lang="en-NL" dirty="0">
                <a:solidFill>
                  <a:srgbClr val="0070C0"/>
                </a:solidFill>
              </a:rPr>
              <a:t>jullie zelf:</a:t>
            </a:r>
          </a:p>
          <a:p>
            <a:pPr lvl="1"/>
            <a:r>
              <a:rPr lang="en-NL" dirty="0"/>
              <a:t>ieder weet goed genoeg wat hij/zij kan (niveau) en wil (ambitie, tijd)</a:t>
            </a:r>
          </a:p>
          <a:p>
            <a:pPr lvl="1"/>
            <a:r>
              <a:rPr lang="en-NL" dirty="0"/>
              <a:t>de een werkt graag met de een, de ander met de ander</a:t>
            </a:r>
          </a:p>
          <a:p>
            <a:endParaRPr lang="en-NL" dirty="0"/>
          </a:p>
          <a:p>
            <a:pPr lvl="1"/>
            <a:endParaRPr lang="en-NL" dirty="0"/>
          </a:p>
          <a:p>
            <a:endParaRPr lang="en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47E8B-46C7-2349-86B4-0BB1E283A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2</a:t>
            </a:fld>
            <a:endParaRPr lang="en-NL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DF322A-BB52-6747-B0F8-4181C8E02EE8}"/>
              </a:ext>
            </a:extLst>
          </p:cNvPr>
          <p:cNvSpPr txBox="1"/>
          <p:nvPr/>
        </p:nvSpPr>
        <p:spPr>
          <a:xfrm>
            <a:off x="1905000" y="40059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1141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C5315-44B1-FD4D-B6F9-61658019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L" dirty="0"/>
              <a:t>Werkgroepen zwart-witfotografie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58666F-9E9C-0044-8BA4-6E5958C72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3</a:t>
            </a:fld>
            <a:endParaRPr lang="en-NL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5651DD81-7BEB-7E46-BABF-4D7E2AEA24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44806"/>
              </p:ext>
            </p:extLst>
          </p:nvPr>
        </p:nvGraphicFramePr>
        <p:xfrm>
          <a:off x="2292751" y="1825621"/>
          <a:ext cx="2975812" cy="2279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4361">
                  <a:extLst>
                    <a:ext uri="{9D8B030D-6E8A-4147-A177-3AD203B41FA5}">
                      <a16:colId xmlns:a16="http://schemas.microsoft.com/office/drawing/2014/main" val="350685172"/>
                    </a:ext>
                  </a:extLst>
                </a:gridCol>
                <a:gridCol w="1611451">
                  <a:extLst>
                    <a:ext uri="{9D8B030D-6E8A-4147-A177-3AD203B41FA5}">
                      <a16:colId xmlns:a16="http://schemas.microsoft.com/office/drawing/2014/main" val="175514914"/>
                    </a:ext>
                  </a:extLst>
                </a:gridCol>
              </a:tblGrid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Groep 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Anneke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1176952434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Berend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179802576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Peter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2065119556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Tieme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3700781342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Wim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3549226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3795609803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Groep 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4294286478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Fokke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994105152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Herman 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1044850772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John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4079254457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Piet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185693507"/>
                  </a:ext>
                </a:extLst>
              </a:tr>
            </a:tbl>
          </a:graphicData>
        </a:graphic>
      </p:graphicFrame>
      <p:graphicFrame>
        <p:nvGraphicFramePr>
          <p:cNvPr id="5" name="Content Placeholder 11">
            <a:extLst>
              <a:ext uri="{FF2B5EF4-FFF2-40B4-BE49-F238E27FC236}">
                <a16:creationId xmlns:a16="http://schemas.microsoft.com/office/drawing/2014/main" id="{C3C6E31D-5EEE-7F42-841F-4B3DABE372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0143443"/>
              </p:ext>
            </p:extLst>
          </p:nvPr>
        </p:nvGraphicFramePr>
        <p:xfrm>
          <a:off x="6764140" y="1847845"/>
          <a:ext cx="2975812" cy="2279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4361">
                  <a:extLst>
                    <a:ext uri="{9D8B030D-6E8A-4147-A177-3AD203B41FA5}">
                      <a16:colId xmlns:a16="http://schemas.microsoft.com/office/drawing/2014/main" val="350685172"/>
                    </a:ext>
                  </a:extLst>
                </a:gridCol>
                <a:gridCol w="1611451">
                  <a:extLst>
                    <a:ext uri="{9D8B030D-6E8A-4147-A177-3AD203B41FA5}">
                      <a16:colId xmlns:a16="http://schemas.microsoft.com/office/drawing/2014/main" val="175514914"/>
                    </a:ext>
                  </a:extLst>
                </a:gridCol>
              </a:tblGrid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Groep</a:t>
                      </a:r>
                      <a:r>
                        <a:rPr lang="en-US" sz="1000" u="none" strike="noStrike" dirty="0">
                          <a:effectLst/>
                        </a:rPr>
                        <a:t> 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Josie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1176952434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Martine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179802576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Joke</a:t>
                      </a: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2065119556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Ina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3700781342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Jnannie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3549226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3795609803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Groep</a:t>
                      </a:r>
                      <a:r>
                        <a:rPr lang="en-US" sz="1000" u="none" strike="noStrike" dirty="0">
                          <a:effectLst/>
                        </a:rPr>
                        <a:t> 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Erik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4294286478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Alice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2889407830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Elise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994105152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Cobie</a:t>
                      </a: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1044850772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l" fontAlgn="b"/>
                      <a:endParaRPr lang="en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Tess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79" marR="8179" marT="8179" marB="0" anchor="b"/>
                </a:tc>
                <a:extLst>
                  <a:ext uri="{0D108BD9-81ED-4DB2-BD59-A6C34878D82A}">
                    <a16:rowId xmlns:a16="http://schemas.microsoft.com/office/drawing/2014/main" val="4079254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71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6561E-144B-C945-86B7-2B04C54E6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L" b="1" dirty="0"/>
              <a:t>Het werk: leren met en van elkaar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F1E23-A434-DA4E-BA25-423E58500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3"/>
            <a:ext cx="10515600" cy="4895851"/>
          </a:xfrm>
        </p:spPr>
        <p:txBody>
          <a:bodyPr>
            <a:normAutofit fontScale="62500" lnSpcReduction="20000"/>
          </a:bodyPr>
          <a:lstStyle/>
          <a:p>
            <a:r>
              <a:rPr lang="en-NL" dirty="0"/>
              <a:t>Iedere groep </a:t>
            </a:r>
            <a:r>
              <a:rPr lang="en-NL" dirty="0">
                <a:solidFill>
                  <a:srgbClr val="0070C0"/>
                </a:solidFill>
              </a:rPr>
              <a:t>verdiept</a:t>
            </a:r>
            <a:r>
              <a:rPr lang="en-NL" dirty="0"/>
              <a:t> zich </a:t>
            </a:r>
            <a:r>
              <a:rPr lang="en-NL" dirty="0">
                <a:solidFill>
                  <a:srgbClr val="0070C0"/>
                </a:solidFill>
              </a:rPr>
              <a:t>zelfstandig</a:t>
            </a:r>
            <a:r>
              <a:rPr lang="en-NL" dirty="0"/>
              <a:t> in zwart-witfotografie</a:t>
            </a:r>
          </a:p>
          <a:p>
            <a:pPr marL="0" indent="0">
              <a:buNone/>
            </a:pPr>
            <a:endParaRPr lang="en-NL" dirty="0"/>
          </a:p>
          <a:p>
            <a:r>
              <a:rPr lang="nl-NL" dirty="0"/>
              <a:t>Ieder is </a:t>
            </a:r>
            <a:r>
              <a:rPr lang="nl-NL" dirty="0">
                <a:solidFill>
                  <a:srgbClr val="0070C0"/>
                </a:solidFill>
              </a:rPr>
              <a:t>vrij</a:t>
            </a:r>
            <a:r>
              <a:rPr lang="nl-NL" dirty="0"/>
              <a:t> bij het </a:t>
            </a:r>
            <a:r>
              <a:rPr lang="nl-NL" dirty="0">
                <a:solidFill>
                  <a:srgbClr val="0070C0"/>
                </a:solidFill>
              </a:rPr>
              <a:t>fotograferen</a:t>
            </a:r>
            <a:r>
              <a:rPr lang="nl-NL" dirty="0"/>
              <a:t> en het </a:t>
            </a:r>
            <a:r>
              <a:rPr lang="nl-NL" dirty="0">
                <a:solidFill>
                  <a:srgbClr val="0070C0"/>
                </a:solidFill>
              </a:rPr>
              <a:t>bewerken</a:t>
            </a:r>
            <a:r>
              <a:rPr lang="nl-NL" dirty="0"/>
              <a:t>, als het maar </a:t>
            </a:r>
            <a:r>
              <a:rPr lang="nl-NL" dirty="0">
                <a:solidFill>
                  <a:srgbClr val="0070C0"/>
                </a:solidFill>
              </a:rPr>
              <a:t>zwart-witfoto’s</a:t>
            </a:r>
            <a:r>
              <a:rPr lang="nl-NL" dirty="0"/>
              <a:t> zijn:</a:t>
            </a:r>
          </a:p>
          <a:p>
            <a:pPr lvl="1"/>
            <a:r>
              <a:rPr lang="nl-NL" dirty="0"/>
              <a:t>ga door met een eigen project of start een nieuw project</a:t>
            </a:r>
          </a:p>
          <a:p>
            <a:pPr lvl="1"/>
            <a:r>
              <a:rPr lang="nl-NL" dirty="0"/>
              <a:t>doe dat individueel, of doe dat samen met anderen</a:t>
            </a:r>
            <a:endParaRPr lang="en-NL" dirty="0"/>
          </a:p>
          <a:p>
            <a:endParaRPr lang="en-NL" i="1" dirty="0"/>
          </a:p>
          <a:p>
            <a:r>
              <a:rPr lang="nl-NL" dirty="0"/>
              <a:t>De foto’s en je aanpak </a:t>
            </a:r>
            <a:r>
              <a:rPr lang="nl-NL" dirty="0">
                <a:solidFill>
                  <a:srgbClr val="0070C0"/>
                </a:solidFill>
              </a:rPr>
              <a:t>bespreek</a:t>
            </a:r>
            <a:r>
              <a:rPr lang="nl-NL" dirty="0"/>
              <a:t> je regelmatig in de werkgroep: </a:t>
            </a:r>
          </a:p>
          <a:p>
            <a:pPr lvl="1"/>
            <a:r>
              <a:rPr lang="nl-NL" dirty="0"/>
              <a:t>wat werkt goed, wat kan beter</a:t>
            </a:r>
          </a:p>
          <a:p>
            <a:endParaRPr lang="en-NL" dirty="0"/>
          </a:p>
          <a:p>
            <a:r>
              <a:rPr lang="en-NL" dirty="0"/>
              <a:t>Telkens stel je zaken bij en </a:t>
            </a:r>
            <a:r>
              <a:rPr lang="en-NL" dirty="0">
                <a:solidFill>
                  <a:srgbClr val="0070C0"/>
                </a:solidFill>
              </a:rPr>
              <a:t>probeer</a:t>
            </a:r>
            <a:r>
              <a:rPr lang="en-NL" dirty="0"/>
              <a:t> je nieuwe dingen uit:</a:t>
            </a:r>
          </a:p>
          <a:p>
            <a:pPr lvl="1"/>
            <a:r>
              <a:rPr lang="nl-NL" dirty="0"/>
              <a:t>zo </a:t>
            </a:r>
            <a:r>
              <a:rPr lang="nl-NL" dirty="0">
                <a:solidFill>
                  <a:srgbClr val="0070C0"/>
                </a:solidFill>
              </a:rPr>
              <a:t>leer</a:t>
            </a:r>
            <a:r>
              <a:rPr lang="nl-NL" dirty="0"/>
              <a:t> je met en van elkaar, </a:t>
            </a:r>
            <a:r>
              <a:rPr lang="nl-NL" dirty="0">
                <a:solidFill>
                  <a:srgbClr val="0070C0"/>
                </a:solidFill>
              </a:rPr>
              <a:t>stap voor stap</a:t>
            </a:r>
            <a:endParaRPr lang="en-NL" dirty="0">
              <a:solidFill>
                <a:srgbClr val="0070C0"/>
              </a:solidFill>
            </a:endParaRPr>
          </a:p>
          <a:p>
            <a:endParaRPr lang="en-NL" dirty="0"/>
          </a:p>
          <a:p>
            <a:r>
              <a:rPr lang="en-NL" dirty="0"/>
              <a:t>Eens in de zoveel tijd is er een </a:t>
            </a:r>
            <a:r>
              <a:rPr lang="en-NL" dirty="0">
                <a:solidFill>
                  <a:srgbClr val="0070C0"/>
                </a:solidFill>
              </a:rPr>
              <a:t>plenaire fotobespreking:</a:t>
            </a:r>
          </a:p>
          <a:p>
            <a:pPr lvl="1"/>
            <a:r>
              <a:rPr lang="en-NL" dirty="0"/>
              <a:t>je presenteert je aanpak en foto’s en bespreekt die in de grote groep</a:t>
            </a:r>
            <a:endParaRPr lang="en-NL" dirty="0">
              <a:solidFill>
                <a:srgbClr val="0070C0"/>
              </a:solidFill>
            </a:endParaRPr>
          </a:p>
          <a:p>
            <a:endParaRPr lang="en-NL" dirty="0">
              <a:solidFill>
                <a:srgbClr val="0070C0"/>
              </a:solidFill>
            </a:endParaRPr>
          </a:p>
          <a:p>
            <a:r>
              <a:rPr lang="en-NL" dirty="0"/>
              <a:t>Ervaren groepen </a:t>
            </a:r>
            <a:r>
              <a:rPr lang="en-NL" dirty="0">
                <a:solidFill>
                  <a:srgbClr val="0070C0"/>
                </a:solidFill>
              </a:rPr>
              <a:t>helpen zo nodig</a:t>
            </a:r>
            <a:r>
              <a:rPr lang="en-NL" dirty="0"/>
              <a:t> minder ervaren groepen</a:t>
            </a:r>
          </a:p>
          <a:p>
            <a:pPr lvl="1"/>
            <a:endParaRPr lang="en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A1A19-5E39-AA44-8F90-AA2D0C52F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4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9798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A0959-9D83-4448-9C07-772074D72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L" b="1" dirty="0"/>
              <a:t>Mogelijke planning werkgroepen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9DD3B-0EF8-7544-84B0-382AB6011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L" dirty="0"/>
              <a:t>April:</a:t>
            </a:r>
          </a:p>
          <a:p>
            <a:pPr lvl="1"/>
            <a:r>
              <a:rPr lang="en-NL" dirty="0"/>
              <a:t>28.4:</a:t>
            </a:r>
            <a:r>
              <a:rPr lang="en-NL" dirty="0">
                <a:solidFill>
                  <a:srgbClr val="0070C0"/>
                </a:solidFill>
              </a:rPr>
              <a:t> Toelichting</a:t>
            </a:r>
            <a:r>
              <a:rPr lang="en-NL" dirty="0"/>
              <a:t> ‘Werkgroepen zwart-witfotografie’, door Peter</a:t>
            </a:r>
          </a:p>
          <a:p>
            <a:pPr lvl="1"/>
            <a:r>
              <a:rPr lang="en-NL" dirty="0">
                <a:solidFill>
                  <a:srgbClr val="0070C0"/>
                </a:solidFill>
              </a:rPr>
              <a:t>Vorming </a:t>
            </a:r>
            <a:r>
              <a:rPr lang="en-NL" dirty="0"/>
              <a:t>Werkgroepen zwart-witfotografie, door leden zelf</a:t>
            </a:r>
          </a:p>
          <a:p>
            <a:r>
              <a:rPr lang="en-NL" dirty="0"/>
              <a:t>Mei: </a:t>
            </a:r>
          </a:p>
          <a:p>
            <a:pPr lvl="1"/>
            <a:r>
              <a:rPr lang="en-NL" dirty="0"/>
              <a:t>12.5:</a:t>
            </a:r>
            <a:r>
              <a:rPr lang="en-NL" dirty="0">
                <a:solidFill>
                  <a:srgbClr val="0070C0"/>
                </a:solidFill>
              </a:rPr>
              <a:t> Kick off </a:t>
            </a:r>
            <a:r>
              <a:rPr lang="en-NL" dirty="0"/>
              <a:t>zwart-witfotografie, door Peter</a:t>
            </a:r>
          </a:p>
          <a:p>
            <a:pPr lvl="1"/>
            <a:r>
              <a:rPr lang="en-NL" dirty="0">
                <a:solidFill>
                  <a:srgbClr val="0070C0"/>
                </a:solidFill>
              </a:rPr>
              <a:t>Vorming </a:t>
            </a:r>
            <a:r>
              <a:rPr lang="en-NL" dirty="0"/>
              <a:t>Werkgroepen zwart-witfotografie, door leden zelf</a:t>
            </a:r>
          </a:p>
          <a:p>
            <a:r>
              <a:rPr lang="en-NL" dirty="0"/>
              <a:t>Juni: </a:t>
            </a:r>
          </a:p>
          <a:p>
            <a:pPr lvl="1"/>
            <a:r>
              <a:rPr lang="en-NL" dirty="0">
                <a:solidFill>
                  <a:srgbClr val="0070C0"/>
                </a:solidFill>
              </a:rPr>
              <a:t>Plannen maken </a:t>
            </a:r>
            <a:r>
              <a:rPr lang="en-NL" dirty="0"/>
              <a:t>in</a:t>
            </a:r>
            <a:r>
              <a:rPr lang="en-NL" dirty="0">
                <a:solidFill>
                  <a:srgbClr val="0070C0"/>
                </a:solidFill>
              </a:rPr>
              <a:t> </a:t>
            </a:r>
            <a:r>
              <a:rPr lang="en-NL" dirty="0"/>
              <a:t>Werkgroepen zwart-witfotografie</a:t>
            </a:r>
          </a:p>
          <a:p>
            <a:r>
              <a:rPr lang="en-NL" dirty="0"/>
              <a:t>Juli/Augustus:</a:t>
            </a:r>
          </a:p>
          <a:p>
            <a:pPr lvl="1"/>
            <a:r>
              <a:rPr lang="en-NL" dirty="0"/>
              <a:t>vakantie: zwart-wit </a:t>
            </a:r>
            <a:r>
              <a:rPr lang="en-NL" dirty="0">
                <a:solidFill>
                  <a:srgbClr val="0070C0"/>
                </a:solidFill>
              </a:rPr>
              <a:t>fotograferen</a:t>
            </a:r>
            <a:r>
              <a:rPr lang="en-NL" dirty="0"/>
              <a:t>?</a:t>
            </a:r>
          </a:p>
          <a:p>
            <a:r>
              <a:rPr lang="en-NL" dirty="0"/>
              <a:t>September:</a:t>
            </a:r>
          </a:p>
          <a:p>
            <a:pPr lvl="1"/>
            <a:r>
              <a:rPr lang="en-NL" dirty="0">
                <a:solidFill>
                  <a:srgbClr val="0070C0"/>
                </a:solidFill>
              </a:rPr>
              <a:t>Start</a:t>
            </a:r>
            <a:r>
              <a:rPr lang="en-NL" dirty="0"/>
              <a:t> zwart-witfotografie</a:t>
            </a:r>
          </a:p>
          <a:p>
            <a:r>
              <a:rPr lang="en-NL" dirty="0"/>
              <a:t>December:</a:t>
            </a:r>
          </a:p>
          <a:p>
            <a:pPr lvl="1"/>
            <a:r>
              <a:rPr lang="en-NL" dirty="0"/>
              <a:t>8.12: E</a:t>
            </a:r>
            <a:r>
              <a:rPr lang="en-US" dirty="0"/>
              <a:t>e</a:t>
            </a:r>
            <a:r>
              <a:rPr lang="en-NL" dirty="0"/>
              <a:t>rste </a:t>
            </a:r>
            <a:r>
              <a:rPr lang="en-NL" dirty="0">
                <a:solidFill>
                  <a:srgbClr val="0070C0"/>
                </a:solidFill>
              </a:rPr>
              <a:t>Plenaire fotopresentatie </a:t>
            </a:r>
            <a:r>
              <a:rPr lang="en-NL" dirty="0"/>
              <a:t>zwart-witfotografie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63F06-57A0-BA49-99AB-C4636DEE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5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1259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EA9E6-BEF3-C647-AB27-64225CF85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L" b="1" dirty="0"/>
              <a:t>Zwart-witfotografie voor de hele club?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00C80-5E5F-154F-B2D7-8E32EE2FE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Zwart-</a:t>
            </a:r>
            <a:r>
              <a:rPr lang="en-US" dirty="0" err="1"/>
              <a:t>witfotografie</a:t>
            </a:r>
            <a:r>
              <a:rPr lang="en-US" dirty="0"/>
              <a:t> </a:t>
            </a:r>
            <a:r>
              <a:rPr lang="en-US" dirty="0" err="1"/>
              <a:t>trok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belangstellenden</a:t>
            </a:r>
            <a:r>
              <a:rPr lang="en-US" dirty="0"/>
              <a:t>, </a:t>
            </a:r>
            <a:r>
              <a:rPr lang="en-US" dirty="0" err="1"/>
              <a:t>zoveel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we er</a:t>
            </a:r>
            <a:br>
              <a:rPr lang="en-US" dirty="0"/>
            </a:br>
            <a:r>
              <a:rPr lang="en-US" dirty="0" err="1"/>
              <a:t>daarnaast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nog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 </a:t>
            </a:r>
            <a:r>
              <a:rPr lang="en-US" dirty="0" err="1">
                <a:solidFill>
                  <a:srgbClr val="0070C0"/>
                </a:solidFill>
              </a:rPr>
              <a:t>praktijkopdracht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voor</a:t>
            </a:r>
            <a:r>
              <a:rPr lang="en-US" dirty="0">
                <a:solidFill>
                  <a:srgbClr val="0070C0"/>
                </a:solidFill>
              </a:rPr>
              <a:t> de hele club </a:t>
            </a:r>
            <a:r>
              <a:rPr lang="en-US" dirty="0"/>
              <a:t>van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maken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november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er </a:t>
            </a:r>
            <a:r>
              <a:rPr lang="en-US" dirty="0" err="1"/>
              <a:t>bijvoorbeeld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korte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instructie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praktijkdag</a:t>
            </a:r>
            <a:r>
              <a:rPr lang="en-US" dirty="0"/>
              <a:t> </a:t>
            </a:r>
            <a:r>
              <a:rPr lang="en-US" dirty="0" err="1"/>
              <a:t>komen</a:t>
            </a:r>
            <a:endParaRPr lang="en-US" dirty="0"/>
          </a:p>
          <a:p>
            <a:endParaRPr lang="en-US" dirty="0"/>
          </a:p>
          <a:p>
            <a:r>
              <a:rPr lang="en-US" dirty="0"/>
              <a:t>22 December </a:t>
            </a:r>
            <a:r>
              <a:rPr lang="en-US" dirty="0" err="1"/>
              <a:t>kunnen</a:t>
            </a:r>
            <a:r>
              <a:rPr lang="en-US" dirty="0"/>
              <a:t> we dan de </a:t>
            </a:r>
            <a:r>
              <a:rPr lang="en-US" dirty="0" err="1"/>
              <a:t>foto’s</a:t>
            </a:r>
            <a:r>
              <a:rPr lang="en-US" dirty="0"/>
              <a:t> van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praktijkdag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bespreken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  <a:p>
            <a:r>
              <a:rPr lang="en-NL" dirty="0"/>
              <a:t>December kan zo een </a:t>
            </a:r>
            <a:r>
              <a:rPr lang="en-NL" dirty="0">
                <a:solidFill>
                  <a:srgbClr val="0070C0"/>
                </a:solidFill>
              </a:rPr>
              <a:t>echte ‘zwart-wit maand</a:t>
            </a:r>
            <a:r>
              <a:rPr lang="en-NL" dirty="0"/>
              <a:t>’ worden:</a:t>
            </a:r>
          </a:p>
          <a:p>
            <a:pPr lvl="1"/>
            <a:r>
              <a:rPr lang="en-NL" dirty="0"/>
              <a:t>8 december de zwart-witfoto’s van de werkgroepen</a:t>
            </a:r>
          </a:p>
          <a:p>
            <a:pPr lvl="1"/>
            <a:r>
              <a:rPr lang="en-NL" dirty="0"/>
              <a:t>22 december de zwart-witfoto’s van de praktijkdag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B16FB1-0621-E54E-993A-AC4250AB9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D8CF-A7F0-DA4D-95C5-4F155CA6FF07}" type="slidenum">
              <a:rPr lang="en-NL" smtClean="0"/>
              <a:t>6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0555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3843</TotalTime>
  <Words>433</Words>
  <Application>Microsoft Macintosh PowerPoint</Application>
  <PresentationFormat>Breedbeeld</PresentationFormat>
  <Paragraphs>99</Paragraphs>
  <Slides>6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Werkgroepen  zwart-witfotografie: leren met en van elkaar</vt:lpstr>
      <vt:lpstr>Werkgroepen op niveau</vt:lpstr>
      <vt:lpstr>Werkgroepen zwart-witfotografie</vt:lpstr>
      <vt:lpstr>Het werk: leren met en van elkaar</vt:lpstr>
      <vt:lpstr>Mogelijke planning werkgroepen 2021</vt:lpstr>
      <vt:lpstr>Zwart-witfotografie voor de hele club?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ZW-werkgroepen</dc:title>
  <dc:creator>Peter Knoester</dc:creator>
  <cp:lastModifiedBy>Microsoft Office User</cp:lastModifiedBy>
  <cp:revision>113</cp:revision>
  <dcterms:created xsi:type="dcterms:W3CDTF">2021-04-22T17:17:14Z</dcterms:created>
  <dcterms:modified xsi:type="dcterms:W3CDTF">2021-05-24T10:00:18Z</dcterms:modified>
</cp:coreProperties>
</file>