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9" r:id="rId12"/>
    <p:sldId id="273" r:id="rId13"/>
    <p:sldId id="271" r:id="rId14"/>
    <p:sldId id="266" r:id="rId15"/>
    <p:sldId id="270" r:id="rId16"/>
    <p:sldId id="268" r:id="rId17"/>
    <p:sldId id="275" r:id="rId1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/>
    <p:restoredTop sz="90884"/>
  </p:normalViewPr>
  <p:slideViewPr>
    <p:cSldViewPr snapToGrid="0" snapToObjects="1">
      <p:cViewPr varScale="1">
        <p:scale>
          <a:sx n="111" d="100"/>
          <a:sy n="111" d="100"/>
        </p:scale>
        <p:origin x="1624" y="208"/>
      </p:cViewPr>
      <p:guideLst/>
    </p:cSldViewPr>
  </p:slideViewPr>
  <p:outlineViewPr>
    <p:cViewPr>
      <p:scale>
        <a:sx n="33" d="100"/>
        <a:sy n="33" d="100"/>
      </p:scale>
      <p:origin x="0" y="-12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A5F4-03BE-2448-9B5D-9D7BDDD7A390}" type="datetimeFigureOut">
              <a:rPr lang="en-NL" smtClean="0"/>
              <a:t>15/05/2021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92D87-FC24-8B47-A19B-501261E8C63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45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78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234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663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883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71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sz="2100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093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665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206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Tx/>
              <a:buNone/>
            </a:pPr>
            <a:endParaRPr lang="en-NL" dirty="0"/>
          </a:p>
          <a:p>
            <a:pPr marL="0" lvl="0" indent="0" algn="l">
              <a:buFontTx/>
              <a:buNone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797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459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Tx/>
              <a:buNone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500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898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Tx/>
              <a:buNone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347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Tx/>
              <a:buNone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956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92D87-FC24-8B47-A19B-501261E8C635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050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EBF1-6567-6748-8B4E-6E901EB61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E667-6237-BE46-9A5E-58A774DB1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589CB-88C5-3540-97B9-08049ADF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7BF2-026C-A342-8F22-1C6630D9CB19}" type="datetime1">
              <a:rPr lang="en-US" smtClean="0"/>
              <a:t>5/15/21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5260-B97C-D44F-A6B3-F7CF8E86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EA28-2F53-6B49-9816-B8E2BFFF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323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7C48-A2DE-FF4A-A511-A387820E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07CC2-4E69-A043-A7EF-131AEEABC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CEC05-7220-E74A-BF72-EC31D046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18E6-4BFC-C84E-BD00-8E5F73D9AF23}" type="datetime1">
              <a:rPr lang="en-US" smtClean="0"/>
              <a:t>5/15/21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BE8-29AD-B54A-B4B9-DAA65CEF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F1DFB-FDDB-8F44-82A8-390E77E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187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CB425-C47E-5348-A359-8E4EE3983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18562-C8C0-7543-AA63-8C3FDCFE8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B8F9F-9A07-5A4D-B614-B435A23C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FAAC-A7A1-0B47-9DA1-69CFC3600AE2}" type="datetime1">
              <a:rPr lang="en-US" smtClean="0"/>
              <a:t>5/15/21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3DC3-9DD3-7D44-9CC2-8A9C96A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71E4D-1368-0B4B-AE05-6C6B6812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33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51BC-BFF4-484C-BC69-2842158D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6259-695D-FD44-AB41-384B1D7C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5CE9-1648-604B-B8EB-BA957ECF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00BE-4775-CA48-BA8D-8F1401128587}" type="datetime1">
              <a:rPr lang="en-US" smtClean="0"/>
              <a:t>5/15/21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BFBC4-2670-9843-82A3-BBB5591D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BB0B4-DDDF-C14D-A9E9-2C12257F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443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9173-7A6F-0447-8A77-3EF8DF77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B4958-385B-BB45-84CB-E283D7BF2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B7D3C-A5B4-674E-9875-82581CC7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2AAA-6632-774C-9A29-B0D4FB85B9A8}" type="datetime1">
              <a:rPr lang="en-US" smtClean="0"/>
              <a:t>5/15/21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DFD4-CF3D-BD4D-87DC-43D7E7A2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D057-1B83-0946-9114-1B0665EF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152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9FC1-BB09-C541-9FDC-691490DB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E543-1083-9D4B-A338-5E66502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3433D-E1CA-B741-AFE9-2BDF4C1C1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32BC3-BACD-7C4B-9452-D8F17F22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21A3-CD05-874B-B9C1-346A69AB3650}" type="datetime1">
              <a:rPr lang="en-US" smtClean="0"/>
              <a:t>5/15/21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58660-01F2-724A-A7B4-AB835950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79A9F-755C-0643-AC57-A2EEA81A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705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2DE1-FD10-364A-9777-47D40D14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CDF4-2689-C747-9E91-3CAEA1BF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FB55D-7BF5-304E-A162-1DB118CE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1D0D3-50A5-7642-8FB6-146A84D47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433AA-D89D-0D48-908C-760DDF526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B66B9-763B-774C-BE30-CFE8DED5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C093-2B03-A04E-9D25-FD67C5E56C6D}" type="datetime1">
              <a:rPr lang="en-US" smtClean="0"/>
              <a:t>5/15/21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F03FC-4274-4D47-AAC3-835C68EF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58527-08A6-644C-ACB4-2573BF8F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260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7761-1F0D-7744-94B4-ED577350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71DA7-22B2-2D4F-905A-B7F3C509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22E4-F801-1C46-8328-07C21FEC89C9}" type="datetime1">
              <a:rPr lang="en-US" smtClean="0"/>
              <a:t>5/15/21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07C3C-C735-734B-A743-6547DCB7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A9C8A-34AB-FA4D-B1E4-5FAC8EFC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410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830E2-8685-DD4B-A5B4-BEE530E2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F27-E8CD-A142-A37E-2099CA19352D}" type="datetime1">
              <a:rPr lang="en-US" smtClean="0"/>
              <a:t>5/15/21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7EDEC-1F3B-904B-9EEE-E9FED6A8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3715A-7AFF-AF4C-9AE9-7A8131A3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206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00F9-3DE3-EF4B-8A5B-FE99B7F68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264D-653C-FD44-81EF-FA50EC4C6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672C7-36AE-B448-9907-A05C68FC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30A8E-3F33-6841-B109-69D2F6E1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E54-1E97-D44B-9D47-A0823F944986}" type="datetime1">
              <a:rPr lang="en-US" smtClean="0"/>
              <a:t>5/15/21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3081-C927-B24E-A0F4-4D820CC7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AC6EE-8778-9644-AB37-21AEEFEB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867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6DFD-9B25-A74F-9173-FCF3D052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08A4E-82DB-CD4E-BA15-E42F6FE04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DF8C2-14C4-CF44-AE45-E20A550C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7E4AF-744D-954C-B0BF-4D06A949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1CD-6F6F-BD45-A7EF-32129D95F0AC}" type="datetime1">
              <a:rPr lang="en-US" smtClean="0"/>
              <a:t>5/15/21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D064-8E3F-4D41-B27C-F5D9DC91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B9786-A07D-3F4E-8ACA-A7AAA6A0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024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4448A-4541-1C47-8672-3CA605A1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28E1E-C002-5847-A73F-D9E83012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0B2F9-2CFC-144D-A2B8-B91FE783B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802F-705A-A04A-A2D7-BD5B4A17046B}" type="datetime1">
              <a:rPr lang="en-US" smtClean="0"/>
              <a:t>5/15/21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7EBB5-08DE-4840-A050-57C217382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DE54D-47D6-254D-B585-C05261C99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4DAE-20BE-EB48-9CA0-92999E3E4CC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12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CB65-6B62-8F40-8779-FBFCF75DB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L" b="1" dirty="0">
                <a:solidFill>
                  <a:srgbClr val="0070C0"/>
                </a:solidFill>
              </a:rPr>
              <a:t>Kick-off</a:t>
            </a:r>
            <a:br>
              <a:rPr lang="en-NL" b="1" dirty="0"/>
            </a:br>
            <a:r>
              <a:rPr lang="en-NL" b="1" dirty="0"/>
              <a:t>Zwart-witfotografie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61514-5500-C14A-876D-668D02D46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NL" dirty="0"/>
          </a:p>
          <a:p>
            <a:pPr algn="l"/>
            <a:endParaRPr lang="en-NL" sz="5500" i="1" dirty="0">
              <a:solidFill>
                <a:srgbClr val="0070C0"/>
              </a:solidFill>
            </a:endParaRPr>
          </a:p>
          <a:p>
            <a:pPr algn="l"/>
            <a:r>
              <a:rPr lang="en-NL" sz="5500" i="1" dirty="0">
                <a:solidFill>
                  <a:srgbClr val="0070C0"/>
                </a:solidFill>
              </a:rPr>
              <a:t>Aangepaste versie van mijn presentatie op 12 mei 2021: </a:t>
            </a:r>
          </a:p>
          <a:p>
            <a:pPr algn="l"/>
            <a:r>
              <a:rPr lang="en-NL" sz="5500" i="1" dirty="0">
                <a:solidFill>
                  <a:srgbClr val="0070C0"/>
                </a:solidFill>
              </a:rPr>
              <a:t>geschikt gemaakt om zelfstandig te bekijken.</a:t>
            </a:r>
          </a:p>
          <a:p>
            <a:pPr algn="r"/>
            <a:r>
              <a:rPr lang="en-NL" sz="5500" dirty="0">
                <a:solidFill>
                  <a:srgbClr val="0070C0"/>
                </a:solidFill>
              </a:rPr>
              <a:t>Peter Knoester, 15 mei 2021</a:t>
            </a:r>
            <a:endParaRPr lang="en-NL" sz="5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4555E-ACD7-2946-B8DC-83ECF599BB48}"/>
              </a:ext>
            </a:extLst>
          </p:cNvPr>
          <p:cNvSpPr txBox="1"/>
          <p:nvPr/>
        </p:nvSpPr>
        <p:spPr>
          <a:xfrm>
            <a:off x="9040483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750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6B7C-CC5B-0644-8348-F9CB49DE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Kunst</a:t>
            </a:r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AD6E21-0DC6-B24F-9A33-4E0C32C1A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645554" y="1825625"/>
            <a:ext cx="2900892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C5A2A-28A8-634D-8FCA-7143D9D6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F75AE-D947-784E-A599-501FD4A6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10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C163B-91EC-F641-9911-00EBD78F543C}"/>
              </a:ext>
            </a:extLst>
          </p:cNvPr>
          <p:cNvSpPr txBox="1"/>
          <p:nvPr/>
        </p:nvSpPr>
        <p:spPr>
          <a:xfrm>
            <a:off x="7547884" y="5899964"/>
            <a:ext cx="1788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Maarten Rots</a:t>
            </a:r>
          </a:p>
        </p:txBody>
      </p:sp>
    </p:spTree>
    <p:extLst>
      <p:ext uri="{BB962C8B-B14F-4D97-AF65-F5344CB8AC3E}">
        <p14:creationId xmlns:p14="http://schemas.microsoft.com/office/powerpoint/2010/main" val="26897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3ECC-890D-7A43-937F-C6FC13FE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sz="2800" b="1" dirty="0"/>
              <a:t>(dit is wat ik vind; wat vind jij?)</a:t>
            </a:r>
            <a:endParaRPr lang="en-N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C8A6-8535-DF4F-9450-ECAD3B21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L" dirty="0"/>
              <a:t>		</a:t>
            </a:r>
            <a:r>
              <a:rPr lang="en-NL" dirty="0">
                <a:solidFill>
                  <a:srgbClr val="0070C0"/>
                </a:solidFill>
              </a:rPr>
              <a:t>Zwart-wit					Kleur</a:t>
            </a:r>
            <a:endParaRPr lang="en-NL" sz="2000" dirty="0"/>
          </a:p>
          <a:p>
            <a:pPr marL="0" indent="0" algn="ctr">
              <a:buNone/>
            </a:pPr>
            <a:r>
              <a:rPr lang="en-NL" sz="2000" dirty="0"/>
              <a:t>Is vóór alles een </a:t>
            </a:r>
            <a:r>
              <a:rPr lang="en-NL" sz="2000" dirty="0">
                <a:solidFill>
                  <a:srgbClr val="0070C0"/>
                </a:solidFill>
              </a:rPr>
              <a:t>persoonlijke</a:t>
            </a:r>
            <a:r>
              <a:rPr lang="en-NL" sz="2000" dirty="0"/>
              <a:t> keuze</a:t>
            </a:r>
          </a:p>
          <a:p>
            <a:pPr marL="0" indent="0" algn="ctr">
              <a:buNone/>
            </a:pPr>
            <a:endParaRPr lang="en-NL" sz="2000" dirty="0"/>
          </a:p>
          <a:p>
            <a:pPr marL="0" indent="0" algn="ctr">
              <a:buNone/>
            </a:pPr>
            <a:r>
              <a:rPr lang="en-NL" sz="2000" dirty="0"/>
              <a:t>Uiteindelijk gaat het er bij beiden om dat het beeld je </a:t>
            </a:r>
            <a:r>
              <a:rPr lang="en-NL" sz="2000" dirty="0">
                <a:solidFill>
                  <a:srgbClr val="0070C0"/>
                </a:solidFill>
              </a:rPr>
              <a:t>raakt</a:t>
            </a:r>
            <a:endParaRPr lang="en-NL" sz="2000" dirty="0"/>
          </a:p>
          <a:p>
            <a:pPr marL="0" indent="0" algn="ctr">
              <a:buNone/>
            </a:pPr>
            <a:r>
              <a:rPr lang="en-US" sz="2000" dirty="0"/>
              <a:t>door </a:t>
            </a:r>
            <a:r>
              <a:rPr lang="en-US" sz="2000" dirty="0" err="1">
                <a:solidFill>
                  <a:srgbClr val="0070C0"/>
                </a:solidFill>
              </a:rPr>
              <a:t>onderwerp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l</a:t>
            </a:r>
            <a:r>
              <a:rPr lang="en-NL" sz="2000" dirty="0">
                <a:solidFill>
                  <a:srgbClr val="0070C0"/>
                </a:solidFill>
              </a:rPr>
              <a:t>icht</a:t>
            </a:r>
            <a:r>
              <a:rPr lang="en-NL" sz="2000" dirty="0"/>
              <a:t>,</a:t>
            </a:r>
            <a:r>
              <a:rPr lang="en-NL" sz="2000" dirty="0">
                <a:solidFill>
                  <a:srgbClr val="0070C0"/>
                </a:solidFill>
              </a:rPr>
              <a:t> compositie</a:t>
            </a:r>
            <a:r>
              <a:rPr lang="en-NL" sz="2000" dirty="0"/>
              <a:t> of </a:t>
            </a:r>
            <a:r>
              <a:rPr lang="en-NL" sz="2000" dirty="0">
                <a:solidFill>
                  <a:srgbClr val="0070C0"/>
                </a:solidFill>
              </a:rPr>
              <a:t>moment</a:t>
            </a:r>
          </a:p>
          <a:p>
            <a:pPr marL="0" indent="0" algn="ctr">
              <a:buNone/>
            </a:pPr>
            <a:r>
              <a:rPr lang="en-NL" sz="2000" dirty="0"/>
              <a:t>of andere </a:t>
            </a:r>
            <a:r>
              <a:rPr lang="en-NL" sz="2000" dirty="0">
                <a:solidFill>
                  <a:srgbClr val="0070C0"/>
                </a:solidFill>
              </a:rPr>
              <a:t>beeldelementen</a:t>
            </a:r>
          </a:p>
          <a:p>
            <a:pPr marL="0" indent="0" algn="ctr">
              <a:buNone/>
            </a:pPr>
            <a:endParaRPr lang="en-NL" sz="2000" dirty="0"/>
          </a:p>
          <a:p>
            <a:pPr marL="0" indent="0">
              <a:buNone/>
            </a:pPr>
            <a:r>
              <a:rPr lang="en-NL" sz="2000" dirty="0"/>
              <a:t>	Wat ‘klassieker’, artistieker				Wat ‘moderner’, realistischer</a:t>
            </a:r>
          </a:p>
          <a:p>
            <a:pPr marL="0" indent="0">
              <a:buNone/>
            </a:pPr>
            <a:r>
              <a:rPr lang="en-NL" sz="2000" dirty="0"/>
              <a:t>	Benadrukt de hoofdzaak				Roept kleurspecifieke gevoelens op</a:t>
            </a:r>
          </a:p>
          <a:p>
            <a:pPr marL="0" indent="0">
              <a:buNone/>
            </a:pPr>
            <a:r>
              <a:rPr lang="en-NL" sz="2000" dirty="0"/>
              <a:t>	Verhoogt dramatisch effect				Kan levendiger zijn 	</a:t>
            </a:r>
          </a:p>
          <a:p>
            <a:pPr marL="0" indent="0">
              <a:buNone/>
            </a:pPr>
            <a:r>
              <a:rPr lang="en-NL" sz="2000" dirty="0">
                <a:solidFill>
                  <a:schemeClr val="accent3"/>
                </a:solidFill>
              </a:rPr>
              <a:t>	</a:t>
            </a:r>
            <a:r>
              <a:rPr lang="en-NL" sz="2000" dirty="0"/>
              <a:t>Sfeer m.b.v. helderheden				Sfeer m.b.v. kleur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82097-1137-1A4B-8E7E-C2A6CD77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82BF7-07D9-5A40-904C-F23A29C6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50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F1B2-C4F8-464B-A51E-71F811B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Hoe leer je fotograferen in zwart-wit?</a:t>
            </a:r>
            <a:br>
              <a:rPr lang="en-NL" b="1" dirty="0"/>
            </a:br>
            <a:r>
              <a:rPr lang="en-NL" sz="2800" b="1" dirty="0"/>
              <a:t>(mij helpt dit, wat helpt jou?)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6F9FE-7A7C-DE40-B596-E5D4A3C1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4705"/>
          </a:xfrm>
        </p:spPr>
        <p:txBody>
          <a:bodyPr>
            <a:normAutofit fontScale="85000" lnSpcReduction="10000"/>
          </a:bodyPr>
          <a:lstStyle/>
          <a:p>
            <a:r>
              <a:rPr lang="en-NL" dirty="0"/>
              <a:t>Kies </a:t>
            </a:r>
            <a:r>
              <a:rPr lang="en-NL" dirty="0">
                <a:solidFill>
                  <a:srgbClr val="0070C0"/>
                </a:solidFill>
              </a:rPr>
              <a:t>bewust</a:t>
            </a:r>
            <a:r>
              <a:rPr lang="en-NL" dirty="0"/>
              <a:t> voor zwart-wit:</a:t>
            </a:r>
          </a:p>
          <a:p>
            <a:pPr lvl="1"/>
            <a:r>
              <a:rPr lang="en-NL" dirty="0"/>
              <a:t>voor goede zwart-witfoto’s let je op andere zaken dan voor goede kleurenfoto’s</a:t>
            </a:r>
          </a:p>
          <a:p>
            <a:pPr lvl="1"/>
            <a:r>
              <a:rPr lang="en-NL" dirty="0"/>
              <a:t>zo ga je anders om met </a:t>
            </a:r>
            <a:r>
              <a:rPr lang="en-NL" dirty="0">
                <a:solidFill>
                  <a:srgbClr val="0070C0"/>
                </a:solidFill>
              </a:rPr>
              <a:t>onderwerp</a:t>
            </a:r>
            <a:r>
              <a:rPr lang="en-NL" dirty="0"/>
              <a:t>, </a:t>
            </a:r>
            <a:r>
              <a:rPr lang="en-NL" dirty="0">
                <a:solidFill>
                  <a:srgbClr val="0070C0"/>
                </a:solidFill>
              </a:rPr>
              <a:t>licht</a:t>
            </a:r>
            <a:r>
              <a:rPr lang="en-NL" dirty="0"/>
              <a:t>, </a:t>
            </a:r>
            <a:r>
              <a:rPr lang="en-NL" dirty="0">
                <a:solidFill>
                  <a:srgbClr val="0070C0"/>
                </a:solidFill>
              </a:rPr>
              <a:t>compositie</a:t>
            </a:r>
            <a:r>
              <a:rPr lang="en-NL" dirty="0"/>
              <a:t> en </a:t>
            </a:r>
            <a:r>
              <a:rPr lang="en-NL" dirty="0">
                <a:solidFill>
                  <a:srgbClr val="0070C0"/>
                </a:solidFill>
              </a:rPr>
              <a:t>moment</a:t>
            </a:r>
          </a:p>
          <a:p>
            <a:pPr lvl="1"/>
            <a:endParaRPr lang="en-NL" dirty="0"/>
          </a:p>
          <a:p>
            <a:r>
              <a:rPr lang="en-NL" dirty="0"/>
              <a:t>Zet daarom een foto die je bewust in kleur nam </a:t>
            </a:r>
            <a:r>
              <a:rPr lang="en-NL" dirty="0">
                <a:solidFill>
                  <a:srgbClr val="0070C0"/>
                </a:solidFill>
              </a:rPr>
              <a:t>niet</a:t>
            </a:r>
            <a:r>
              <a:rPr lang="en-NL" dirty="0"/>
              <a:t> </a:t>
            </a:r>
            <a:r>
              <a:rPr lang="en-NL" dirty="0">
                <a:solidFill>
                  <a:srgbClr val="0070C0"/>
                </a:solidFill>
              </a:rPr>
              <a:t>achteraf</a:t>
            </a:r>
            <a:r>
              <a:rPr lang="en-NL" dirty="0"/>
              <a:t> om </a:t>
            </a:r>
            <a:r>
              <a:rPr lang="en-NL"/>
              <a:t>in zwart-wit:</a:t>
            </a:r>
            <a:endParaRPr lang="en-NL" dirty="0"/>
          </a:p>
          <a:p>
            <a:pPr lvl="1"/>
            <a:r>
              <a:rPr lang="en-NL" dirty="0"/>
              <a:t>want bij die opname lette je dan vast niet op de sterke punten van zwart-witfotografie</a:t>
            </a:r>
          </a:p>
          <a:p>
            <a:pPr lvl="1"/>
            <a:r>
              <a:rPr lang="en-NL" dirty="0"/>
              <a:t>bovendien: een mislukte foto in kleur, blijft ook in zwart-wit een mislukte foto</a:t>
            </a:r>
          </a:p>
          <a:p>
            <a:pPr lvl="1"/>
            <a:endParaRPr lang="en-NL" dirty="0"/>
          </a:p>
          <a:p>
            <a:r>
              <a:rPr lang="en-NL" dirty="0">
                <a:solidFill>
                  <a:srgbClr val="0070C0"/>
                </a:solidFill>
              </a:rPr>
              <a:t>Leer</a:t>
            </a:r>
            <a:r>
              <a:rPr lang="en-NL" dirty="0"/>
              <a:t> in </a:t>
            </a:r>
            <a:r>
              <a:rPr lang="en-NL" dirty="0">
                <a:solidFill>
                  <a:schemeClr val="accent1"/>
                </a:solidFill>
              </a:rPr>
              <a:t>zwart-wit</a:t>
            </a:r>
            <a:r>
              <a:rPr lang="en-NL" dirty="0"/>
              <a:t> te </a:t>
            </a:r>
            <a:r>
              <a:rPr lang="en-NL" dirty="0">
                <a:solidFill>
                  <a:srgbClr val="0070C0"/>
                </a:solidFill>
              </a:rPr>
              <a:t>kijken</a:t>
            </a:r>
            <a:r>
              <a:rPr lang="en-NL" dirty="0"/>
              <a:t>: </a:t>
            </a:r>
          </a:p>
          <a:p>
            <a:pPr lvl="1"/>
            <a:r>
              <a:rPr lang="en-NL" dirty="0"/>
              <a:t>een manier is door je </a:t>
            </a:r>
            <a:r>
              <a:rPr lang="en-NL" dirty="0">
                <a:solidFill>
                  <a:srgbClr val="0070C0"/>
                </a:solidFill>
              </a:rPr>
              <a:t>camera</a:t>
            </a:r>
            <a:r>
              <a:rPr lang="en-NL" dirty="0"/>
              <a:t> in te stellen op </a:t>
            </a:r>
            <a:r>
              <a:rPr lang="en-NL" dirty="0">
                <a:solidFill>
                  <a:srgbClr val="0070C0"/>
                </a:solidFill>
              </a:rPr>
              <a:t>zwart-wit</a:t>
            </a:r>
          </a:p>
          <a:p>
            <a:pPr lvl="1"/>
            <a:r>
              <a:rPr lang="en-NL" dirty="0"/>
              <a:t>dan zie je door de zoeker een </a:t>
            </a:r>
            <a:r>
              <a:rPr lang="en-NL" dirty="0">
                <a:solidFill>
                  <a:srgbClr val="0070C0"/>
                </a:solidFill>
              </a:rPr>
              <a:t>zwart-witte </a:t>
            </a:r>
            <a:r>
              <a:rPr lang="en-NL" dirty="0"/>
              <a:t>werkelijkheid</a:t>
            </a:r>
          </a:p>
          <a:p>
            <a:pPr lvl="1"/>
            <a:r>
              <a:rPr lang="en-NL" dirty="0"/>
              <a:t>daarmee negeer je kleur, en ga je op </a:t>
            </a:r>
            <a:r>
              <a:rPr lang="en-NL" dirty="0">
                <a:solidFill>
                  <a:srgbClr val="0070C0"/>
                </a:solidFill>
              </a:rPr>
              <a:t>andere zaken </a:t>
            </a:r>
            <a:r>
              <a:rPr lang="en-NL" dirty="0"/>
              <a:t>letten</a:t>
            </a:r>
            <a:endParaRPr lang="en-NL" dirty="0">
              <a:solidFill>
                <a:srgbClr val="0070C0"/>
              </a:solidFill>
            </a:endParaRPr>
          </a:p>
          <a:p>
            <a:pPr lvl="1"/>
            <a:r>
              <a:rPr lang="en-NL" dirty="0"/>
              <a:t>fotografeer in </a:t>
            </a:r>
            <a:r>
              <a:rPr lang="en-NL" dirty="0">
                <a:solidFill>
                  <a:srgbClr val="0070C0"/>
                </a:solidFill>
              </a:rPr>
              <a:t>RAW</a:t>
            </a:r>
            <a:r>
              <a:rPr lang="en-NL" dirty="0"/>
              <a:t>, de kleurendata heb je bij het bewerken nog nodig</a:t>
            </a:r>
          </a:p>
          <a:p>
            <a:pPr lvl="1"/>
            <a:endParaRPr lang="en-NL" dirty="0"/>
          </a:p>
          <a:p>
            <a:pPr lvl="1"/>
            <a:endParaRPr lang="en-NL" dirty="0"/>
          </a:p>
          <a:p>
            <a:pPr lvl="1"/>
            <a:endParaRPr lang="en-NL" dirty="0"/>
          </a:p>
          <a:p>
            <a:endParaRPr lang="en-NL" dirty="0"/>
          </a:p>
          <a:p>
            <a:pPr lvl="1"/>
            <a:endParaRPr lang="en-NL" dirty="0"/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97758-C2D5-1C47-BF31-8402E71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81335-7131-374E-8D30-6116984E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27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8B47-5D54-A144-AFB9-9AC2EC6C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NL" dirty="0">
                <a:solidFill>
                  <a:srgbClr val="0070C0"/>
                </a:solidFill>
              </a:rPr>
            </a:br>
            <a:r>
              <a:rPr lang="en-NL" sz="4000" b="1" dirty="0">
                <a:solidFill>
                  <a:srgbClr val="0070C0"/>
                </a:solidFill>
              </a:rPr>
              <a:t>‘You don’t take a photograph, you make it’ </a:t>
            </a:r>
            <a:r>
              <a:rPr lang="en-NL" sz="2000" dirty="0">
                <a:solidFill>
                  <a:schemeClr val="accent3"/>
                </a:solidFill>
              </a:rPr>
              <a:t>(Ansal Adams)</a:t>
            </a:r>
            <a:br>
              <a:rPr lang="en-NL" sz="2000" dirty="0">
                <a:solidFill>
                  <a:schemeClr val="accent3"/>
                </a:solidFill>
              </a:rPr>
            </a:br>
            <a:r>
              <a:rPr lang="en-NL" sz="3100" dirty="0"/>
              <a:t>(pk: maken = fotograferen </a:t>
            </a:r>
            <a:r>
              <a:rPr lang="en-NL" sz="3100" b="1" dirty="0"/>
              <a:t>+</a:t>
            </a:r>
            <a:r>
              <a:rPr lang="en-NL" sz="3100" dirty="0"/>
              <a:t> bewerken)</a:t>
            </a:r>
            <a:br>
              <a:rPr lang="en-NL" sz="3100" dirty="0"/>
            </a:br>
            <a:br>
              <a:rPr lang="en-NL" sz="2000" dirty="0">
                <a:solidFill>
                  <a:schemeClr val="accent3"/>
                </a:solidFill>
              </a:rPr>
            </a:br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26C5A6-60AA-084B-8AB8-6C17361D7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751121" y="1690688"/>
            <a:ext cx="6689757" cy="44459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0DE43-01E5-5244-90ED-F802CBBA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9E709-0C13-1A4B-ABDE-84BF13FD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13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AA743-02A8-134F-9F3D-6AE1682AE46E}"/>
              </a:ext>
            </a:extLst>
          </p:cNvPr>
          <p:cNvSpPr txBox="1"/>
          <p:nvPr/>
        </p:nvSpPr>
        <p:spPr>
          <a:xfrm>
            <a:off x="9440878" y="5857054"/>
            <a:ext cx="152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Kevin Mullins</a:t>
            </a:r>
          </a:p>
        </p:txBody>
      </p:sp>
    </p:spTree>
    <p:extLst>
      <p:ext uri="{BB962C8B-B14F-4D97-AF65-F5344CB8AC3E}">
        <p14:creationId xmlns:p14="http://schemas.microsoft.com/office/powerpoint/2010/main" val="237468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9FF7-5DF9-1A46-A641-8A679D60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Fotograferen in zwart-wit</a:t>
            </a:r>
            <a:br>
              <a:rPr lang="en-NL" b="1" dirty="0"/>
            </a:br>
            <a:r>
              <a:rPr lang="en-NL" sz="2800" b="1" dirty="0"/>
              <a:t>(zo doe ik het; zoek uit wat jou past)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3AFB-6881-5A4C-8607-632D5244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 </a:t>
            </a:r>
            <a:r>
              <a:rPr lang="en-US" dirty="0" err="1">
                <a:solidFill>
                  <a:srgbClr val="0070C0"/>
                </a:solidFill>
              </a:rPr>
              <a:t>zwart</a:t>
            </a:r>
            <a:r>
              <a:rPr lang="en-US" dirty="0"/>
              <a:t>-</a:t>
            </a:r>
            <a:r>
              <a:rPr lang="en-US" dirty="0">
                <a:solidFill>
                  <a:srgbClr val="0070C0"/>
                </a:solidFill>
              </a:rPr>
              <a:t>wit </a:t>
            </a:r>
            <a:r>
              <a:rPr lang="en-US" dirty="0" err="1"/>
              <a:t>denken</a:t>
            </a:r>
            <a:r>
              <a:rPr lang="en-US" dirty="0"/>
              <a:t>: in </a:t>
            </a:r>
            <a:r>
              <a:rPr lang="en-US" dirty="0" err="1">
                <a:solidFill>
                  <a:srgbClr val="0070C0"/>
                </a:solidFill>
              </a:rPr>
              <a:t>licht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en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donker</a:t>
            </a:r>
            <a:r>
              <a:rPr lang="en-US" dirty="0"/>
              <a:t>, in </a:t>
            </a:r>
            <a:r>
              <a:rPr lang="en-US" dirty="0" err="1">
                <a:solidFill>
                  <a:srgbClr val="0070C0"/>
                </a:solidFill>
              </a:rPr>
              <a:t>contrasten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RAW </a:t>
            </a:r>
            <a:r>
              <a:rPr lang="en-US" dirty="0" err="1">
                <a:solidFill>
                  <a:srgbClr val="0070C0"/>
                </a:solidFill>
              </a:rPr>
              <a:t>fotograferen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>
                <a:solidFill>
                  <a:srgbClr val="0070C0"/>
                </a:solidFill>
              </a:rPr>
              <a:t>beeldstijl</a:t>
            </a:r>
            <a:r>
              <a:rPr lang="en-US" dirty="0"/>
              <a:t> van de camera op </a:t>
            </a:r>
            <a:r>
              <a:rPr lang="en-US" dirty="0" err="1"/>
              <a:t>zwart</a:t>
            </a:r>
            <a:r>
              <a:rPr lang="en-US" dirty="0"/>
              <a:t>-wit </a:t>
            </a:r>
            <a:r>
              <a:rPr lang="en-US" dirty="0" err="1"/>
              <a:t>zetten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zicht</a:t>
            </a:r>
            <a:r>
              <a:rPr lang="en-US" dirty="0"/>
              <a:t> op </a:t>
            </a:r>
            <a:r>
              <a:rPr lang="en-US" dirty="0" err="1"/>
              <a:t>contrasten</a:t>
            </a:r>
            <a:r>
              <a:rPr lang="en-US" dirty="0"/>
              <a:t>, </a:t>
            </a:r>
            <a:r>
              <a:rPr lang="en-US" dirty="0" err="1"/>
              <a:t>lichtval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lichtverloop</a:t>
            </a:r>
            <a:endParaRPr lang="en-US" dirty="0"/>
          </a:p>
          <a:p>
            <a:pPr lvl="1"/>
            <a:r>
              <a:rPr lang="en-US" dirty="0" err="1"/>
              <a:t>makkelijker</a:t>
            </a:r>
            <a:r>
              <a:rPr lang="en-US" dirty="0"/>
              <a:t> </a:t>
            </a:r>
            <a:r>
              <a:rPr lang="en-US" dirty="0" err="1"/>
              <a:t>compositie</a:t>
            </a:r>
            <a:r>
              <a:rPr lang="en-US" dirty="0"/>
              <a:t>,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afleidende</a:t>
            </a:r>
            <a:r>
              <a:rPr lang="en-US" dirty="0"/>
              <a:t> </a:t>
            </a:r>
            <a:r>
              <a:rPr lang="en-US" dirty="0" err="1"/>
              <a:t>kleuren</a:t>
            </a:r>
            <a:r>
              <a:rPr lang="en-US" dirty="0"/>
              <a:t> </a:t>
            </a:r>
            <a:r>
              <a:rPr lang="en-US" dirty="0" err="1"/>
              <a:t>ontbreken</a:t>
            </a:r>
            <a:endParaRPr lang="en-US" dirty="0"/>
          </a:p>
          <a:p>
            <a:pPr lvl="1"/>
            <a:r>
              <a:rPr lang="en-US" dirty="0"/>
              <a:t>met RAW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kleurvariant</a:t>
            </a:r>
            <a:r>
              <a:rPr lang="en-US" dirty="0"/>
              <a:t>, om </a:t>
            </a:r>
            <a:r>
              <a:rPr lang="en-US" dirty="0" err="1"/>
              <a:t>kleurhelderheden</a:t>
            </a:r>
            <a:r>
              <a:rPr lang="en-US" dirty="0"/>
              <a:t> </a:t>
            </a:r>
            <a:r>
              <a:rPr lang="en-US" dirty="0" err="1"/>
              <a:t>achteraf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passen</a:t>
            </a:r>
            <a:endParaRPr lang="en-US" dirty="0"/>
          </a:p>
          <a:p>
            <a:endParaRPr lang="en-US" dirty="0"/>
          </a:p>
          <a:p>
            <a:r>
              <a:rPr lang="en-US" dirty="0"/>
              <a:t>Zwart-</a:t>
            </a:r>
            <a:r>
              <a:rPr lang="en-US" dirty="0" err="1"/>
              <a:t>witfotografie</a:t>
            </a:r>
            <a:r>
              <a:rPr lang="en-US" dirty="0"/>
              <a:t> is </a:t>
            </a:r>
            <a:r>
              <a:rPr lang="en-US" dirty="0" err="1"/>
              <a:t>schrijven</a:t>
            </a:r>
            <a:r>
              <a:rPr lang="en-US" dirty="0"/>
              <a:t> met </a:t>
            </a:r>
            <a:r>
              <a:rPr lang="en-US" dirty="0" err="1">
                <a:solidFill>
                  <a:srgbClr val="0070C0"/>
                </a:solidFill>
              </a:rPr>
              <a:t>schaduwen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liefst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tegenlicht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zijlicht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hard </a:t>
            </a:r>
            <a:r>
              <a:rPr lang="en-US" dirty="0"/>
              <a:t>of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zacht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/>
              <a:t>donkere</a:t>
            </a:r>
            <a:r>
              <a:rPr lang="en-US" dirty="0"/>
              <a:t> </a:t>
            </a:r>
            <a:r>
              <a:rPr lang="en-US" dirty="0" err="1"/>
              <a:t>partijen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negatieve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ruimte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err="1"/>
              <a:t>lichte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daardoor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nadruk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Belicht</a:t>
            </a:r>
            <a:r>
              <a:rPr lang="en-US" dirty="0"/>
              <a:t> met </a:t>
            </a:r>
            <a:r>
              <a:rPr lang="en-US" dirty="0" err="1">
                <a:solidFill>
                  <a:srgbClr val="0070C0"/>
                </a:solidFill>
              </a:rPr>
              <a:t>digitale</a:t>
            </a:r>
            <a:r>
              <a:rPr lang="en-US" dirty="0"/>
              <a:t> camera’s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>
                <a:solidFill>
                  <a:srgbClr val="0070C0"/>
                </a:solidFill>
              </a:rPr>
              <a:t>hooglichten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>
                <a:solidFill>
                  <a:srgbClr val="0070C0"/>
                </a:solidFill>
              </a:rPr>
              <a:t>histogram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voorkom</a:t>
            </a:r>
            <a:r>
              <a:rPr lang="en-US" dirty="0"/>
              <a:t> </a:t>
            </a:r>
            <a:r>
              <a:rPr lang="en-US" dirty="0" err="1"/>
              <a:t>overbelichting</a:t>
            </a:r>
            <a:endParaRPr lang="en-US" dirty="0"/>
          </a:p>
          <a:p>
            <a:pPr lvl="1"/>
            <a:r>
              <a:rPr lang="en-US" dirty="0"/>
              <a:t>in de </a:t>
            </a:r>
            <a:r>
              <a:rPr lang="en-US" dirty="0" err="1"/>
              <a:t>nabewerking</a:t>
            </a:r>
            <a:r>
              <a:rPr lang="en-US" dirty="0"/>
              <a:t> </a:t>
            </a:r>
            <a:r>
              <a:rPr lang="en-US" dirty="0" err="1"/>
              <a:t>speel</a:t>
            </a:r>
            <a:r>
              <a:rPr lang="en-US" dirty="0"/>
              <a:t> je </a:t>
            </a:r>
            <a:r>
              <a:rPr lang="en-US" dirty="0" err="1"/>
              <a:t>naar</a:t>
            </a:r>
            <a:r>
              <a:rPr lang="en-US" dirty="0"/>
              <a:t> wens met de </a:t>
            </a:r>
            <a:r>
              <a:rPr lang="en-US" dirty="0" err="1"/>
              <a:t>donkere</a:t>
            </a:r>
            <a:r>
              <a:rPr lang="en-US" dirty="0"/>
              <a:t> </a:t>
            </a:r>
            <a:r>
              <a:rPr lang="en-US" dirty="0" err="1"/>
              <a:t>tonen</a:t>
            </a:r>
            <a:endParaRPr lang="en-US" dirty="0"/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D22C2-544C-EB41-ACE5-C328094E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3BBC-CCC4-1A4A-B4B8-AA395108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51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FC11-7C6C-B344-B8EF-62DDF2DC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L" sz="4900" b="1" dirty="0">
                <a:solidFill>
                  <a:srgbClr val="0070C0"/>
                </a:solidFill>
              </a:rPr>
              <a:t>Bewerken van zwart-wit foto’s (LR)</a:t>
            </a:r>
            <a:br>
              <a:rPr lang="en-NL" sz="4900" b="1" dirty="0">
                <a:solidFill>
                  <a:srgbClr val="0070C0"/>
                </a:solidFill>
              </a:rPr>
            </a:br>
            <a:r>
              <a:rPr lang="en-NL" sz="3100" b="1" dirty="0"/>
              <a:t>(kan op veel manieren, zoek dat met elkaar uit)</a:t>
            </a:r>
            <a:br>
              <a:rPr lang="en-NL" b="1" dirty="0">
                <a:solidFill>
                  <a:srgbClr val="0070C0"/>
                </a:solidFill>
              </a:rPr>
            </a:br>
            <a:endParaRPr lang="en-NL" sz="1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0669-5CAC-BB4C-BB40-16944BBFC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0000" lnSpcReduction="20000"/>
          </a:bodyPr>
          <a:lstStyle/>
          <a:p>
            <a:r>
              <a:rPr lang="en-NL" dirty="0"/>
              <a:t>Doel: 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sprekend</a:t>
            </a:r>
            <a:r>
              <a:rPr lang="en-NL" dirty="0"/>
              <a:t> beeld maken, met contrasten en helderheden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aandacht</a:t>
            </a:r>
            <a:r>
              <a:rPr lang="en-NL" dirty="0"/>
              <a:t> kijker richten, met licht en donker</a:t>
            </a:r>
          </a:p>
          <a:p>
            <a:pPr marL="457200" lvl="1" indent="0">
              <a:buNone/>
            </a:pPr>
            <a:endParaRPr lang="en-NL" dirty="0"/>
          </a:p>
          <a:p>
            <a:r>
              <a:rPr lang="en-NL" dirty="0"/>
              <a:t>Hoe?  </a:t>
            </a:r>
            <a:r>
              <a:rPr lang="en-NL" sz="2400" dirty="0">
                <a:solidFill>
                  <a:srgbClr val="0070C0"/>
                </a:solidFill>
              </a:rPr>
              <a:t>Bijvoorbeeld</a:t>
            </a:r>
            <a:r>
              <a:rPr lang="en-NL" sz="2400" dirty="0"/>
              <a:t> met de volgende stappen: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RAW</a:t>
            </a:r>
            <a:r>
              <a:rPr lang="en-NL" dirty="0"/>
              <a:t>-bestand </a:t>
            </a:r>
            <a:r>
              <a:rPr lang="en-NL" dirty="0">
                <a:solidFill>
                  <a:srgbClr val="0070C0"/>
                </a:solidFill>
              </a:rPr>
              <a:t>omzetten </a:t>
            </a:r>
            <a:r>
              <a:rPr lang="en-NL" dirty="0"/>
              <a:t>in zwart-wit</a:t>
            </a:r>
          </a:p>
          <a:p>
            <a:pPr lvl="2"/>
            <a:r>
              <a:rPr lang="en-NL" dirty="0"/>
              <a:t>voor of na optimaliseren RAW-kleurenbestand?</a:t>
            </a:r>
          </a:p>
          <a:p>
            <a:pPr lvl="2"/>
            <a:r>
              <a:rPr lang="en-NL" dirty="0"/>
              <a:t>met camera-gebonden of Adobe-profiel, of met Zwart-witknop, of met plug-in zoals Silver Effex Pro van NIK?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globale</a:t>
            </a:r>
            <a:r>
              <a:rPr lang="en-NL" dirty="0"/>
              <a:t> aanpassingen:</a:t>
            </a:r>
          </a:p>
          <a:p>
            <a:pPr lvl="2"/>
            <a:r>
              <a:rPr lang="en-NL" dirty="0"/>
              <a:t>kleurcontrast bijsturen: met Witbalans, Cameracalibratie, en/of Zwart-witmix?</a:t>
            </a:r>
          </a:p>
          <a:p>
            <a:pPr lvl="2"/>
            <a:r>
              <a:rPr lang="en-NL" dirty="0"/>
              <a:t>contrasten en helderheden instellen: met Witpunt, Zwartpunt, Hooglichten en Schaduwen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lokale</a:t>
            </a:r>
            <a:r>
              <a:rPr lang="en-NL" dirty="0"/>
              <a:t> aanpassingen:</a:t>
            </a:r>
          </a:p>
          <a:p>
            <a:pPr lvl="2"/>
            <a:r>
              <a:rPr lang="en-NL" dirty="0"/>
              <a:t>contrast lokaal vergroten, met Gradueel filter</a:t>
            </a:r>
          </a:p>
          <a:p>
            <a:pPr lvl="2"/>
            <a:r>
              <a:rPr lang="en-NL" dirty="0"/>
              <a:t>plaatselijk doordrukken en tegenhouden, met Radiaal filter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contrast</a:t>
            </a:r>
            <a:r>
              <a:rPr lang="en-NL" dirty="0"/>
              <a:t> globaal verhogen voor meer drama:</a:t>
            </a:r>
          </a:p>
          <a:p>
            <a:pPr lvl="2"/>
            <a:r>
              <a:rPr lang="en-NL" dirty="0"/>
              <a:t>met  Contrast of Kleurtintcurve</a:t>
            </a:r>
          </a:p>
          <a:p>
            <a:pPr lvl="1"/>
            <a:r>
              <a:rPr lang="en-NL" dirty="0"/>
              <a:t>laatste </a:t>
            </a:r>
            <a:r>
              <a:rPr lang="en-NL" dirty="0">
                <a:solidFill>
                  <a:srgbClr val="0070C0"/>
                </a:solidFill>
              </a:rPr>
              <a:t>lokale</a:t>
            </a:r>
            <a:r>
              <a:rPr lang="en-NL" dirty="0"/>
              <a:t> aanpassingen doen: </a:t>
            </a:r>
          </a:p>
          <a:p>
            <a:pPr lvl="2"/>
            <a:r>
              <a:rPr lang="en-NL" sz="2100" dirty="0"/>
              <a:t>plaatselijk details wat oplichten en helderheid toevoegen, met Aanpassingspenseel</a:t>
            </a:r>
          </a:p>
          <a:p>
            <a:pPr lvl="2"/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6AC29-B3DF-6D4D-861E-F6BC5E59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63A92-53C7-9643-82E0-0549275E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91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6A85-A0F8-B744-8E0D-6A222BE4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Samengevat in beeld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548F-280C-0B4E-99BE-A9CD95A8A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 algn="r">
              <a:buNone/>
            </a:pPr>
            <a:endParaRPr lang="en-NL" dirty="0"/>
          </a:p>
          <a:p>
            <a:pPr marL="0" indent="0" algn="r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									</a:t>
            </a:r>
            <a:endParaRPr lang="en-NL" sz="1200" dirty="0"/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NL" sz="1200" dirty="0">
                <a:solidFill>
                  <a:schemeClr val="accent3"/>
                </a:solidFill>
              </a:rPr>
              <a:t>									</a:t>
            </a:r>
          </a:p>
          <a:p>
            <a:pPr marL="0" indent="0">
              <a:buNone/>
            </a:pPr>
            <a:endParaRPr lang="en-NL" sz="1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NL" sz="3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NL" sz="3000" dirty="0">
                <a:solidFill>
                  <a:schemeClr val="accent3"/>
                </a:solidFill>
              </a:rPr>
              <a:t>									</a:t>
            </a:r>
            <a:r>
              <a:rPr lang="en-NL" sz="4800" dirty="0">
                <a:solidFill>
                  <a:schemeClr val="accent3"/>
                </a:solidFill>
              </a:rPr>
              <a:t>Fan Ho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50BC-78EA-1F4D-ABAD-98E0AEE6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1A4C8-A277-E043-9E49-86362F73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16</a:t>
            </a:fld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B14BB-FD01-464F-9A8C-E88D06A8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79609" y="1802377"/>
            <a:ext cx="5832781" cy="43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7A78-C4FE-654C-8F4D-1D50D839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Tips voor verdieping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0040-7BB3-8246-8BA5-4EF6FB34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L" dirty="0"/>
              <a:t>Via de werkgroep van </a:t>
            </a:r>
            <a:r>
              <a:rPr lang="en-NL" dirty="0">
                <a:solidFill>
                  <a:srgbClr val="0070C0"/>
                </a:solidFill>
              </a:rPr>
              <a:t>Berend Klaassens </a:t>
            </a:r>
            <a:r>
              <a:rPr lang="en-NL" dirty="0"/>
              <a:t>kun je veel leren over bewerken van (zwart-wit)foto’s</a:t>
            </a:r>
          </a:p>
          <a:p>
            <a:endParaRPr lang="en-NL" dirty="0"/>
          </a:p>
          <a:p>
            <a:r>
              <a:rPr lang="en-NL" dirty="0"/>
              <a:t>De website van de </a:t>
            </a:r>
            <a:r>
              <a:rPr lang="en-NL" dirty="0">
                <a:solidFill>
                  <a:srgbClr val="0070C0"/>
                </a:solidFill>
              </a:rPr>
              <a:t>Photofacts Academy </a:t>
            </a:r>
            <a:r>
              <a:rPr lang="en-NL" dirty="0"/>
              <a:t>bevat veel Nederlandstalige video’s over het fotograferen in zwart-wit en het bewerken van zwart-witfoto’s: </a:t>
            </a:r>
            <a:br>
              <a:rPr lang="en-NL" dirty="0"/>
            </a:br>
            <a:r>
              <a:rPr lang="en-NL" dirty="0"/>
              <a:t>zie de nieuwsbrief van 9 mei 2021 voor een </a:t>
            </a:r>
            <a:r>
              <a:rPr lang="en-NL" dirty="0">
                <a:solidFill>
                  <a:srgbClr val="0070C0"/>
                </a:solidFill>
              </a:rPr>
              <a:t>voordelig aanbod </a:t>
            </a:r>
            <a:r>
              <a:rPr lang="en-NL" dirty="0"/>
              <a:t>van de PA!</a:t>
            </a:r>
          </a:p>
          <a:p>
            <a:endParaRPr lang="en-NL" dirty="0"/>
          </a:p>
          <a:p>
            <a:r>
              <a:rPr lang="en-NL" dirty="0"/>
              <a:t>Op </a:t>
            </a:r>
            <a:r>
              <a:rPr lang="en-NL" dirty="0">
                <a:solidFill>
                  <a:srgbClr val="0070C0"/>
                </a:solidFill>
              </a:rPr>
              <a:t>YouTube</a:t>
            </a:r>
            <a:r>
              <a:rPr lang="en-NL" dirty="0"/>
              <a:t> staan natuurlijk ook veel video’s over het fotograferen in zwart-wit en het bewerken van zwart-witfoto’s</a:t>
            </a:r>
          </a:p>
          <a:p>
            <a:endParaRPr lang="en-NL" dirty="0"/>
          </a:p>
          <a:p>
            <a:r>
              <a:rPr lang="en-NL" dirty="0"/>
              <a:t>Ook in </a:t>
            </a:r>
            <a:r>
              <a:rPr lang="en-NL" dirty="0">
                <a:solidFill>
                  <a:srgbClr val="0070C0"/>
                </a:solidFill>
              </a:rPr>
              <a:t>blogs</a:t>
            </a:r>
            <a:r>
              <a:rPr lang="en-NL" dirty="0"/>
              <a:t> en </a:t>
            </a:r>
            <a:r>
              <a:rPr lang="en-NL" dirty="0">
                <a:solidFill>
                  <a:srgbClr val="0070C0"/>
                </a:solidFill>
              </a:rPr>
              <a:t>artikelen</a:t>
            </a:r>
            <a:r>
              <a:rPr lang="en-NL" dirty="0"/>
              <a:t> vind je veel informatie over zwart-witfotografie, bijvoorbeeld in die van </a:t>
            </a:r>
            <a:r>
              <a:rPr lang="en-NL" dirty="0">
                <a:solidFill>
                  <a:srgbClr val="0070C0"/>
                </a:solidFill>
              </a:rPr>
              <a:t>Nando Harmsen</a:t>
            </a:r>
            <a:r>
              <a:rPr lang="en-NL" dirty="0"/>
              <a:t>, die ik ook voor deze presentatie nog eens heb gelezen en gebruikt</a:t>
            </a:r>
          </a:p>
          <a:p>
            <a:endParaRPr lang="en-NL" dirty="0"/>
          </a:p>
          <a:p>
            <a:endParaRPr lang="en-NL" dirty="0"/>
          </a:p>
          <a:p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03673-31EC-0E4C-92D2-3A5D3994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A591A-50E2-C844-BA0E-28A8C480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462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91AC-408C-4248-9E9F-B79BF272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Programma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6592A-5FC1-2944-8FC2-AB303533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7500" lnSpcReduction="20000"/>
          </a:bodyPr>
          <a:lstStyle/>
          <a:p>
            <a:r>
              <a:rPr lang="en-NL" b="1" dirty="0"/>
              <a:t>Doel</a:t>
            </a:r>
            <a:r>
              <a:rPr lang="en-NL" dirty="0"/>
              <a:t>: </a:t>
            </a:r>
          </a:p>
          <a:p>
            <a:pPr lvl="1"/>
            <a:r>
              <a:rPr lang="en-NL" dirty="0">
                <a:solidFill>
                  <a:srgbClr val="0070C0"/>
                </a:solidFill>
              </a:rPr>
              <a:t>handvatten</a:t>
            </a:r>
            <a:r>
              <a:rPr lang="en-NL" dirty="0"/>
              <a:t> aanreiken voor verdieping in zwart-witfotografie</a:t>
            </a:r>
          </a:p>
          <a:p>
            <a:pPr lvl="1"/>
            <a:r>
              <a:rPr lang="en-US" dirty="0"/>
              <a:t>h</a:t>
            </a:r>
            <a:r>
              <a:rPr lang="en-NL" dirty="0"/>
              <a:t>andvatten = zaken om in werkgroepen te </a:t>
            </a:r>
            <a:r>
              <a:rPr lang="en-NL" dirty="0">
                <a:solidFill>
                  <a:srgbClr val="0070C0"/>
                </a:solidFill>
              </a:rPr>
              <a:t>overwegen</a:t>
            </a:r>
            <a:r>
              <a:rPr lang="en-NL" dirty="0"/>
              <a:t> </a:t>
            </a:r>
          </a:p>
          <a:p>
            <a:pPr lvl="1"/>
            <a:r>
              <a:rPr lang="en-NL" dirty="0"/>
              <a:t>handvatten </a:t>
            </a:r>
            <a:r>
              <a:rPr lang="en-NL" dirty="0">
                <a:solidFill>
                  <a:srgbClr val="0070C0"/>
                </a:solidFill>
              </a:rPr>
              <a:t>≠ </a:t>
            </a:r>
            <a:r>
              <a:rPr lang="en-NL" dirty="0"/>
              <a:t>regels!</a:t>
            </a:r>
          </a:p>
          <a:p>
            <a:pPr lvl="1"/>
            <a:endParaRPr lang="en-NL" dirty="0"/>
          </a:p>
          <a:p>
            <a:r>
              <a:rPr lang="en-NL" b="1" dirty="0"/>
              <a:t>Handvatten:</a:t>
            </a:r>
            <a:r>
              <a:rPr lang="en-NL" dirty="0"/>
              <a:t> </a:t>
            </a:r>
          </a:p>
          <a:p>
            <a:pPr lvl="1"/>
            <a:r>
              <a:rPr lang="en-NL" dirty="0"/>
              <a:t>waarom kies je voor </a:t>
            </a:r>
            <a:r>
              <a:rPr lang="en-NL" dirty="0">
                <a:solidFill>
                  <a:srgbClr val="0070C0"/>
                </a:solidFill>
              </a:rPr>
              <a:t>zwart-wit of kleur</a:t>
            </a:r>
            <a:r>
              <a:rPr lang="en-NL" dirty="0"/>
              <a:t>?</a:t>
            </a:r>
          </a:p>
          <a:p>
            <a:pPr lvl="1"/>
            <a:r>
              <a:rPr lang="en-NL" dirty="0"/>
              <a:t>wat </a:t>
            </a:r>
            <a:r>
              <a:rPr lang="en-NL" dirty="0">
                <a:solidFill>
                  <a:srgbClr val="0070C0"/>
                </a:solidFill>
              </a:rPr>
              <a:t>helpt</a:t>
            </a:r>
            <a:r>
              <a:rPr lang="en-NL" dirty="0"/>
              <a:t> jou bij het fotograferen in zwart-witfotografie?</a:t>
            </a:r>
            <a:endParaRPr lang="en-NL" dirty="0">
              <a:solidFill>
                <a:srgbClr val="0070C0"/>
              </a:solidFill>
            </a:endParaRPr>
          </a:p>
          <a:p>
            <a:pPr lvl="1"/>
            <a:r>
              <a:rPr lang="en-NL" dirty="0"/>
              <a:t>waar kun je op letten bij het </a:t>
            </a:r>
            <a:r>
              <a:rPr lang="en-NL" dirty="0">
                <a:solidFill>
                  <a:srgbClr val="0070C0"/>
                </a:solidFill>
              </a:rPr>
              <a:t>fotograferen</a:t>
            </a:r>
            <a:r>
              <a:rPr lang="en-NL" dirty="0"/>
              <a:t> in zwart-wit?</a:t>
            </a:r>
          </a:p>
          <a:p>
            <a:pPr lvl="1"/>
            <a:r>
              <a:rPr lang="en-NL" dirty="0"/>
              <a:t>hoe kun je zwart-witfoto’s </a:t>
            </a:r>
            <a:r>
              <a:rPr lang="en-NL" dirty="0">
                <a:solidFill>
                  <a:srgbClr val="0070C0"/>
                </a:solidFill>
              </a:rPr>
              <a:t>bewerken</a:t>
            </a:r>
            <a:r>
              <a:rPr lang="en-NL" dirty="0"/>
              <a:t>?</a:t>
            </a:r>
          </a:p>
          <a:p>
            <a:pPr lvl="1"/>
            <a:r>
              <a:rPr lang="en-NL" dirty="0"/>
              <a:t>een </a:t>
            </a:r>
            <a:r>
              <a:rPr lang="en-NL" dirty="0">
                <a:solidFill>
                  <a:srgbClr val="0070C0"/>
                </a:solidFill>
              </a:rPr>
              <a:t>samenvatting</a:t>
            </a:r>
            <a:r>
              <a:rPr lang="en-NL" dirty="0"/>
              <a:t> in beeld</a:t>
            </a:r>
          </a:p>
          <a:p>
            <a:pPr lvl="1"/>
            <a:endParaRPr lang="en-NL" dirty="0"/>
          </a:p>
          <a:p>
            <a:r>
              <a:rPr lang="en-NL" sz="2300" b="1" dirty="0"/>
              <a:t>Nota bene:</a:t>
            </a:r>
            <a:endParaRPr lang="en-NL" sz="2300" dirty="0"/>
          </a:p>
          <a:p>
            <a:pPr lvl="1"/>
            <a:r>
              <a:rPr lang="en-NL" sz="2100" dirty="0"/>
              <a:t>alle getoonde foto’s zijn foto’s van </a:t>
            </a:r>
            <a:r>
              <a:rPr lang="en-NL" sz="2100" dirty="0">
                <a:solidFill>
                  <a:srgbClr val="0070C0"/>
                </a:solidFill>
              </a:rPr>
              <a:t>vakfotografen</a:t>
            </a:r>
          </a:p>
          <a:p>
            <a:pPr lvl="1"/>
            <a:r>
              <a:rPr lang="en-NL" sz="2100" dirty="0"/>
              <a:t>maar ze komen van </a:t>
            </a:r>
            <a:r>
              <a:rPr lang="en-NL" sz="2100" dirty="0">
                <a:solidFill>
                  <a:srgbClr val="0070C0"/>
                </a:solidFill>
              </a:rPr>
              <a:t>internet</a:t>
            </a:r>
          </a:p>
          <a:p>
            <a:pPr lvl="1"/>
            <a:r>
              <a:rPr lang="en-NL" sz="2100" dirty="0"/>
              <a:t>het zijn dus foto’s van foto’s en dat betekent </a:t>
            </a:r>
            <a:r>
              <a:rPr lang="en-NL" sz="2100" dirty="0">
                <a:solidFill>
                  <a:srgbClr val="0070C0"/>
                </a:solidFill>
              </a:rPr>
              <a:t>kwaliteitsverlies</a:t>
            </a:r>
          </a:p>
          <a:p>
            <a:pPr lvl="1"/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BB1EC-F98C-5B43-AA5E-5AA29D72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DB688-C95E-444B-964C-ECE8C0E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33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2C38-86DF-214D-B050-C47BBE8D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Landschap</a:t>
            </a:r>
          </a:p>
        </p:txBody>
      </p:sp>
      <p:pic>
        <p:nvPicPr>
          <p:cNvPr id="5" name="Content Placeholder 4" descr="A picture containing mountain, outdoor, nature, valley&#10;&#10;Description automatically generated">
            <a:extLst>
              <a:ext uri="{FF2B5EF4-FFF2-40B4-BE49-F238E27FC236}">
                <a16:creationId xmlns:a16="http://schemas.microsoft.com/office/drawing/2014/main" id="{FE059592-FEA5-8E44-9851-0BAC07983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9681" y="1984076"/>
            <a:ext cx="6040520" cy="401128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A992-76C1-304B-8243-B9FDB1D3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 </a:t>
            </a:r>
            <a:r>
              <a:rPr lang="en-US" dirty="0"/>
              <a:t>Knoester Fotografie</a:t>
            </a:r>
            <a:endParaRPr lang="en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EA833-96F2-B047-B86F-BBB64D79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3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E0870-5B25-2941-8AB5-BAEF5821FC1A}"/>
              </a:ext>
            </a:extLst>
          </p:cNvPr>
          <p:cNvSpPr txBox="1"/>
          <p:nvPr/>
        </p:nvSpPr>
        <p:spPr>
          <a:xfrm>
            <a:off x="9250201" y="5718360"/>
            <a:ext cx="15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Nando Harmsen</a:t>
            </a:r>
          </a:p>
        </p:txBody>
      </p:sp>
    </p:spTree>
    <p:extLst>
      <p:ext uri="{BB962C8B-B14F-4D97-AF65-F5344CB8AC3E}">
        <p14:creationId xmlns:p14="http://schemas.microsoft.com/office/powerpoint/2010/main" val="17736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1532-6EB6-9B4E-A0EF-CF9E76DF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Landschap</a:t>
            </a:r>
            <a:endParaRPr lang="en-NL" dirty="0"/>
          </a:p>
        </p:txBody>
      </p:sp>
      <p:pic>
        <p:nvPicPr>
          <p:cNvPr id="7" name="Content Placeholder 6" descr="A picture containing sky, outdoor, nature, dune&#10;&#10;Description automatically generated">
            <a:extLst>
              <a:ext uri="{FF2B5EF4-FFF2-40B4-BE49-F238E27FC236}">
                <a16:creationId xmlns:a16="http://schemas.microsoft.com/office/drawing/2014/main" id="{1A90F7E1-C773-0C40-AB4F-6742EFF3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2033" y="2251494"/>
            <a:ext cx="9817120" cy="31917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A154A-D4DF-E941-A605-46DD9764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4A403-41D3-F247-9F76-A64D93D0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4</a:t>
            </a:fld>
            <a:endParaRPr lang="en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7DED3-2363-B94B-9807-73968B45D35B}"/>
              </a:ext>
            </a:extLst>
          </p:cNvPr>
          <p:cNvSpPr txBox="1"/>
          <p:nvPr/>
        </p:nvSpPr>
        <p:spPr>
          <a:xfrm>
            <a:off x="9982200" y="5443267"/>
            <a:ext cx="1112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Wim Wenders</a:t>
            </a:r>
          </a:p>
        </p:txBody>
      </p:sp>
    </p:spTree>
    <p:extLst>
      <p:ext uri="{BB962C8B-B14F-4D97-AF65-F5344CB8AC3E}">
        <p14:creationId xmlns:p14="http://schemas.microsoft.com/office/powerpoint/2010/main" val="141461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771D-726D-7949-B6EF-4192CBED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>
                <a:solidFill>
                  <a:srgbClr val="0070C0"/>
                </a:solidFill>
              </a:rPr>
              <a:t>Portret</a:t>
            </a:r>
            <a:endParaRPr lang="en-NL" dirty="0">
              <a:solidFill>
                <a:srgbClr val="0070C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5F2C82-CBF6-0D44-9F91-35C540F8E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464248" y="1825625"/>
            <a:ext cx="3263503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9C0F-79FF-1947-8F63-F7B435C1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 </a:t>
            </a:r>
            <a:r>
              <a:rPr lang="en-US" dirty="0"/>
              <a:t>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93F86-DFAA-6440-8196-91B5512F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5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4EA21-F612-834F-8BD8-1B4956843A03}"/>
              </a:ext>
            </a:extLst>
          </p:cNvPr>
          <p:cNvSpPr txBox="1"/>
          <p:nvPr/>
        </p:nvSpPr>
        <p:spPr>
          <a:xfrm>
            <a:off x="7727751" y="5899964"/>
            <a:ext cx="1641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Stephan Vanfleteren</a:t>
            </a:r>
          </a:p>
        </p:txBody>
      </p:sp>
    </p:spTree>
    <p:extLst>
      <p:ext uri="{BB962C8B-B14F-4D97-AF65-F5344CB8AC3E}">
        <p14:creationId xmlns:p14="http://schemas.microsoft.com/office/powerpoint/2010/main" val="370797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E09D-7E18-E849-B07B-ED984C85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Portret</a:t>
            </a:r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C6934E-82FF-0941-9A39-1BE5FBC6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464248" y="1825625"/>
            <a:ext cx="3263502" cy="43513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AFC47-AE61-7140-8BFE-2B611E0E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391E8-1FC1-704F-95C8-099C21F5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6</a:t>
            </a:fld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AEC99-163B-8E4C-9EB0-B808579ECC5C}"/>
              </a:ext>
            </a:extLst>
          </p:cNvPr>
          <p:cNvSpPr txBox="1"/>
          <p:nvPr/>
        </p:nvSpPr>
        <p:spPr>
          <a:xfrm>
            <a:off x="7727751" y="5899964"/>
            <a:ext cx="1138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Koos Breukel</a:t>
            </a:r>
          </a:p>
        </p:txBody>
      </p:sp>
    </p:spTree>
    <p:extLst>
      <p:ext uri="{BB962C8B-B14F-4D97-AF65-F5344CB8AC3E}">
        <p14:creationId xmlns:p14="http://schemas.microsoft.com/office/powerpoint/2010/main" val="180086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830C-2FF1-2E46-83B7-AA5770CB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Documentair</a:t>
            </a:r>
            <a:endParaRPr lang="en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C258A-F73B-6049-949C-37DDD67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91335-D86F-5744-8B78-6CD30386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7</a:t>
            </a:fld>
            <a:endParaRPr lang="en-NL"/>
          </a:p>
        </p:txBody>
      </p:sp>
      <p:pic>
        <p:nvPicPr>
          <p:cNvPr id="10" name="Content Placeholder 9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857D9ECA-A60F-344F-9F2A-F76AAFE49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6847" y="1866378"/>
            <a:ext cx="6675355" cy="4384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293515-09F2-0847-A18B-34552CD6F3AD}"/>
              </a:ext>
            </a:extLst>
          </p:cNvPr>
          <p:cNvSpPr txBox="1"/>
          <p:nvPr/>
        </p:nvSpPr>
        <p:spPr>
          <a:xfrm>
            <a:off x="9482202" y="5973787"/>
            <a:ext cx="154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Stephan Vanfleteren</a:t>
            </a:r>
          </a:p>
        </p:txBody>
      </p:sp>
    </p:spTree>
    <p:extLst>
      <p:ext uri="{BB962C8B-B14F-4D97-AF65-F5344CB8AC3E}">
        <p14:creationId xmlns:p14="http://schemas.microsoft.com/office/powerpoint/2010/main" val="541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678F-DA6B-5448-94FD-1AE38A9E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Documentair</a:t>
            </a:r>
            <a:endParaRPr lang="en-NL" dirty="0"/>
          </a:p>
        </p:txBody>
      </p:sp>
      <p:pic>
        <p:nvPicPr>
          <p:cNvPr id="7" name="Content Placeholder 6" descr="A picture containing person, playing, group, young&#10;&#10;Description automatically generated">
            <a:extLst>
              <a:ext uri="{FF2B5EF4-FFF2-40B4-BE49-F238E27FC236}">
                <a16:creationId xmlns:a16="http://schemas.microsoft.com/office/drawing/2014/main" id="{A69EA222-DCB1-5540-977E-48BFB711C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289" y="1825625"/>
            <a:ext cx="6529421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DF223-000A-7E44-8DEF-0A5883E9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(C)</a:t>
            </a:r>
            <a:r>
              <a:rPr lang="en-US" dirty="0"/>
              <a:t> Knoester Fotografie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A2405-E939-EB4B-8974-F34161BB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8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E8FB1-11DA-4941-8D08-5822FFC32F52}"/>
              </a:ext>
            </a:extLst>
          </p:cNvPr>
          <p:cNvSpPr txBox="1"/>
          <p:nvPr/>
        </p:nvSpPr>
        <p:spPr>
          <a:xfrm>
            <a:off x="9360710" y="5899964"/>
            <a:ext cx="152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Joost van den Broek</a:t>
            </a:r>
          </a:p>
        </p:txBody>
      </p:sp>
    </p:spTree>
    <p:extLst>
      <p:ext uri="{BB962C8B-B14F-4D97-AF65-F5344CB8AC3E}">
        <p14:creationId xmlns:p14="http://schemas.microsoft.com/office/powerpoint/2010/main" val="234360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AEA7-AFAE-C847-A3A9-C7750844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b="1" dirty="0">
                <a:solidFill>
                  <a:srgbClr val="0070C0"/>
                </a:solidFill>
              </a:rPr>
              <a:t>Zwart-wit of kleur?</a:t>
            </a:r>
            <a:br>
              <a:rPr lang="en-NL" b="1" dirty="0">
                <a:solidFill>
                  <a:srgbClr val="0070C0"/>
                </a:solidFill>
              </a:rPr>
            </a:br>
            <a:r>
              <a:rPr lang="en-NL" b="1" dirty="0"/>
              <a:t>Kunst</a:t>
            </a:r>
            <a:endParaRPr lang="en-NL" dirty="0"/>
          </a:p>
        </p:txBody>
      </p:sp>
      <p:pic>
        <p:nvPicPr>
          <p:cNvPr id="7" name="Content Placeholder 6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5A95D3A4-E677-E941-81C1-8D37D42DE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B26FD-3925-F743-8E98-7237BF75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Knoester Fotografie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037B-16EC-B445-8098-5736D1AC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4DAE-20BE-EB48-9CA0-92999E3E4CCB}" type="slidenum">
              <a:rPr lang="en-NL" smtClean="0"/>
              <a:t>9</a:t>
            </a:fld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2F250-A487-3E47-A101-B6EC9928DA6A}"/>
              </a:ext>
            </a:extLst>
          </p:cNvPr>
          <p:cNvSpPr txBox="1"/>
          <p:nvPr/>
        </p:nvSpPr>
        <p:spPr>
          <a:xfrm>
            <a:off x="8271669" y="5899964"/>
            <a:ext cx="140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accent3"/>
                </a:solidFill>
              </a:rPr>
              <a:t>Wilco Dragt</a:t>
            </a:r>
          </a:p>
        </p:txBody>
      </p:sp>
    </p:spTree>
    <p:extLst>
      <p:ext uri="{BB962C8B-B14F-4D97-AF65-F5344CB8AC3E}">
        <p14:creationId xmlns:p14="http://schemas.microsoft.com/office/powerpoint/2010/main" val="129001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987</Words>
  <Application>Microsoft Macintosh PowerPoint</Application>
  <PresentationFormat>Widescreen</PresentationFormat>
  <Paragraphs>190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Kick-off Zwart-witfotografie</vt:lpstr>
      <vt:lpstr>Programma</vt:lpstr>
      <vt:lpstr>Zwart-wit of kleur? Landschap</vt:lpstr>
      <vt:lpstr>Zwart-wit of kleur? Landschap</vt:lpstr>
      <vt:lpstr>Zwart-wit of kleur? Portret</vt:lpstr>
      <vt:lpstr>Zwart-wit of kleur? Portret</vt:lpstr>
      <vt:lpstr>Zwart-wit of kleur? Documentair</vt:lpstr>
      <vt:lpstr>Zwart-wit of kleur? Documentair</vt:lpstr>
      <vt:lpstr>Zwart-wit of kleur? Kunst</vt:lpstr>
      <vt:lpstr>Zwart-wit of kleur? Kunst</vt:lpstr>
      <vt:lpstr>Zwart-wit of kleur? (dit is wat ik vind; wat vind jij?)</vt:lpstr>
      <vt:lpstr>Hoe leer je fotograferen in zwart-wit? (mij helpt dit, wat helpt jou?)</vt:lpstr>
      <vt:lpstr> ‘You don’t take a photograph, you make it’ (Ansal Adams) (pk: maken = fotograferen + bewerken)  </vt:lpstr>
      <vt:lpstr>Fotograferen in zwart-wit (zo doe ik het; zoek uit wat jou past)</vt:lpstr>
      <vt:lpstr>Bewerken van zwart-wit foto’s (LR) (kan op veel manieren, zoek dat met elkaar uit) </vt:lpstr>
      <vt:lpstr>Samengevat in beeld</vt:lpstr>
      <vt:lpstr>Tips voor verdieping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Zwart-wit fotografie</dc:title>
  <dc:creator>Peter Knoester</dc:creator>
  <cp:lastModifiedBy>Peter Knoester</cp:lastModifiedBy>
  <cp:revision>407</cp:revision>
  <cp:lastPrinted>2021-05-13T09:59:51Z</cp:lastPrinted>
  <dcterms:created xsi:type="dcterms:W3CDTF">2021-04-12T08:46:45Z</dcterms:created>
  <dcterms:modified xsi:type="dcterms:W3CDTF">2021-05-15T13:59:33Z</dcterms:modified>
</cp:coreProperties>
</file>